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29/04/2015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</a:rPr>
              <a:t>Un ejemplo de Instituto en el Franquismo:</a:t>
            </a: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</a:rPr>
              <a:t>El INSTITUTO PROVINCIAL DE TOLEDO (1936-1977)</a:t>
            </a:r>
            <a: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s-ES" sz="28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s-E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472122" cy="4525963"/>
          </a:xfrm>
        </p:spPr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r>
              <a:rPr lang="es-E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Francisco García Martín</a:t>
            </a:r>
          </a:p>
          <a:p>
            <a:pPr>
              <a:buNone/>
            </a:pPr>
            <a:endParaRPr lang="es-E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s-E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fontAlgn="base">
              <a:buNone/>
            </a:pP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</a:rPr>
              <a:t>IX Jornadas de institutos históricos</a:t>
            </a:r>
          </a:p>
          <a:p>
            <a:pPr fontAlgn="base">
              <a:buNone/>
            </a:pPr>
            <a:r>
              <a:rPr lang="es-ES" dirty="0" err="1" smtClean="0">
                <a:solidFill>
                  <a:schemeClr val="accent6">
                    <a:lumMod val="75000"/>
                  </a:schemeClr>
                </a:solidFill>
              </a:rPr>
              <a:t>Maó</a:t>
            </a:r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, 30-IV al 3-V de 2015</a:t>
            </a:r>
          </a:p>
          <a:p>
            <a:pPr>
              <a:buNone/>
            </a:pPr>
            <a:endParaRPr lang="es-ES" dirty="0" smtClean="0"/>
          </a:p>
        </p:txBody>
      </p:sp>
      <p:pic>
        <p:nvPicPr>
          <p:cNvPr id="1026" name="Picture 2" descr="IX Jornadas de institutos históric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45684"/>
            <a:ext cx="5929322" cy="154409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7" name="6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357298"/>
            <a:ext cx="300039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Justificación del trabajo</a:t>
            </a:r>
            <a:br>
              <a:rPr lang="es-ES" dirty="0" smtClean="0"/>
            </a:br>
            <a:r>
              <a:rPr lang="es-ES" dirty="0" err="1" smtClean="0"/>
              <a:t>Justificació</a:t>
            </a:r>
            <a:r>
              <a:rPr lang="es-ES" dirty="0" smtClean="0"/>
              <a:t> de </a:t>
            </a:r>
            <a:r>
              <a:rPr lang="es-ES" dirty="0" err="1" smtClean="0"/>
              <a:t>l'obra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Prácticamente nula literatura sobre el periodo.</a:t>
            </a:r>
          </a:p>
          <a:p>
            <a:r>
              <a:rPr lang="es-ES" dirty="0" smtClean="0"/>
              <a:t>Se han realizado trabajos sobre los Institutos Locales de la provincia de Toledo:</a:t>
            </a:r>
          </a:p>
          <a:p>
            <a:pPr lvl="1"/>
            <a:r>
              <a:rPr lang="es-ES" dirty="0" smtClean="0"/>
              <a:t>Talavera de la Reina.</a:t>
            </a:r>
          </a:p>
          <a:p>
            <a:pPr lvl="1"/>
            <a:r>
              <a:rPr lang="es-ES" dirty="0" smtClean="0"/>
              <a:t>Quintanar de la Orden.</a:t>
            </a:r>
          </a:p>
          <a:p>
            <a:pPr lvl="1"/>
            <a:r>
              <a:rPr lang="es-ES" dirty="0" err="1" smtClean="0"/>
              <a:t>Madridejos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Mora de Toledo.</a:t>
            </a:r>
          </a:p>
          <a:p>
            <a:r>
              <a:rPr lang="es-ES" dirty="0" smtClean="0"/>
              <a:t>Se completa, poco a poco la </a:t>
            </a:r>
          </a:p>
          <a:p>
            <a:pPr>
              <a:buNone/>
            </a:pPr>
            <a:r>
              <a:rPr lang="es-ES" dirty="0" smtClean="0"/>
              <a:t>                  Historia del Instituto </a:t>
            </a:r>
          </a:p>
          <a:p>
            <a:pPr>
              <a:buNone/>
            </a:pPr>
            <a:r>
              <a:rPr lang="es-ES" dirty="0" smtClean="0"/>
              <a:t>                  provincial de Toledo.</a:t>
            </a:r>
          </a:p>
          <a:p>
            <a:r>
              <a:rPr lang="es-ES" dirty="0" smtClean="0"/>
              <a:t>Importancia de la historia oral.</a:t>
            </a:r>
            <a:endParaRPr lang="es-ES" dirty="0"/>
          </a:p>
        </p:txBody>
      </p:sp>
      <p:pic>
        <p:nvPicPr>
          <p:cNvPr id="15363" name="Picture 3" descr="47-48 niñ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428868"/>
            <a:ext cx="4618218" cy="317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5331" y="1357298"/>
            <a:ext cx="380866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dirty="0" smtClean="0"/>
              <a:t>Características de la Educación EE.MM. (1936-1975)</a:t>
            </a:r>
            <a:br>
              <a:rPr lang="es-ES" sz="2800" dirty="0" smtClean="0"/>
            </a:br>
            <a:r>
              <a:rPr lang="es-ES" sz="2800" dirty="0" err="1" smtClean="0"/>
              <a:t>Característiques</a:t>
            </a:r>
            <a:r>
              <a:rPr lang="es-ES" sz="2800" dirty="0" smtClean="0"/>
              <a:t> de </a:t>
            </a:r>
            <a:r>
              <a:rPr lang="es-ES" sz="2800" dirty="0" err="1" smtClean="0"/>
              <a:t>l'educació</a:t>
            </a:r>
            <a:r>
              <a:rPr lang="es-ES" sz="2800" dirty="0" smtClean="0"/>
              <a:t> </a:t>
            </a:r>
            <a:r>
              <a:rPr lang="es-ES" sz="2800" dirty="0" err="1" smtClean="0"/>
              <a:t>dels</a:t>
            </a:r>
            <a:r>
              <a:rPr lang="es-ES" sz="2800" dirty="0" smtClean="0"/>
              <a:t> EE.MM. (1936-1975)</a:t>
            </a:r>
            <a:r>
              <a:rPr lang="es-ES" sz="3200" dirty="0" smtClean="0"/>
              <a:t/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42844" y="1142984"/>
            <a:ext cx="8229600" cy="4983179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Consecuencias del conflicto en frente de guerra: </a:t>
            </a:r>
          </a:p>
          <a:p>
            <a:pPr>
              <a:buNone/>
            </a:pPr>
            <a:r>
              <a:rPr lang="es-ES" dirty="0" smtClean="0"/>
              <a:t>	     materiales, humanos y económicos.</a:t>
            </a:r>
          </a:p>
          <a:p>
            <a:r>
              <a:rPr lang="es-ES" dirty="0" smtClean="0"/>
              <a:t>Reducción del número de matrículas.</a:t>
            </a:r>
          </a:p>
          <a:p>
            <a:r>
              <a:rPr lang="es-ES" dirty="0" smtClean="0"/>
              <a:t>Ideologización de las enseñanzas: </a:t>
            </a:r>
          </a:p>
          <a:p>
            <a:pPr lvl="1"/>
            <a:r>
              <a:rPr lang="es-ES" dirty="0" smtClean="0"/>
              <a:t>política (falange), F.E.N. y </a:t>
            </a:r>
          </a:p>
          <a:p>
            <a:pPr lvl="1"/>
            <a:r>
              <a:rPr lang="es-ES" dirty="0" smtClean="0"/>
              <a:t>Religión católica.</a:t>
            </a:r>
          </a:p>
          <a:p>
            <a:r>
              <a:rPr lang="es-ES" dirty="0" smtClean="0"/>
              <a:t>Puesta en marcha de mecanismos de </a:t>
            </a:r>
          </a:p>
          <a:p>
            <a:pPr lvl="1">
              <a:buNone/>
            </a:pPr>
            <a:r>
              <a:rPr lang="es-ES" sz="3100" dirty="0" smtClean="0"/>
              <a:t>represión y control sobre alumnos y profesores:</a:t>
            </a:r>
          </a:p>
          <a:p>
            <a:pPr lvl="1"/>
            <a:r>
              <a:rPr lang="es-ES" dirty="0" smtClean="0"/>
              <a:t>Comisión de Depuración. Jerarquización de las estructuras.</a:t>
            </a:r>
          </a:p>
          <a:p>
            <a:pPr lvl="1"/>
            <a:r>
              <a:rPr lang="es-ES" dirty="0" smtClean="0"/>
              <a:t>S.E.U.</a:t>
            </a:r>
          </a:p>
          <a:p>
            <a:r>
              <a:rPr lang="es-ES" dirty="0" smtClean="0"/>
              <a:t>Reformulación de los contenidos curriculares.</a:t>
            </a:r>
          </a:p>
          <a:p>
            <a:r>
              <a:rPr lang="es-ES" dirty="0" smtClean="0"/>
              <a:t>Separación de sexos. Creación de sección masculina y femenina.</a:t>
            </a: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Características del Instituto de Toledo</a:t>
            </a:r>
            <a:br>
              <a:rPr lang="es-ES" dirty="0" smtClean="0"/>
            </a:br>
            <a:r>
              <a:rPr lang="fr-FR" dirty="0" err="1" smtClean="0"/>
              <a:t>Característiques</a:t>
            </a:r>
            <a:r>
              <a:rPr lang="fr-FR" dirty="0" smtClean="0"/>
              <a:t> de l'Institut de Toledo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txBody>
          <a:bodyPr/>
          <a:lstStyle/>
          <a:p>
            <a:r>
              <a:rPr lang="es-ES" dirty="0" smtClean="0"/>
              <a:t>Cierta independencia del Movimiento y de la Iglesia católica.</a:t>
            </a:r>
          </a:p>
          <a:p>
            <a:r>
              <a:rPr lang="es-ES" dirty="0" smtClean="0"/>
              <a:t>Talante moderado del claustro de profesores.</a:t>
            </a:r>
          </a:p>
          <a:p>
            <a:r>
              <a:rPr lang="es-ES" dirty="0" smtClean="0"/>
              <a:t>Incorporación activa del alumnado en el conflicto.</a:t>
            </a:r>
          </a:p>
          <a:p>
            <a:endParaRPr lang="es-ES" dirty="0"/>
          </a:p>
        </p:txBody>
      </p:sp>
      <p:pic>
        <p:nvPicPr>
          <p:cNvPr id="14338" name="Picture 2" descr="foto 1934-19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357430"/>
            <a:ext cx="4079865" cy="289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Problemas metodológicos</a:t>
            </a:r>
            <a:br>
              <a:rPr lang="es-ES" dirty="0" smtClean="0"/>
            </a:br>
            <a:r>
              <a:rPr lang="es-ES" dirty="0" err="1" smtClean="0"/>
              <a:t>Problemes</a:t>
            </a:r>
            <a:r>
              <a:rPr lang="es-ES" dirty="0" smtClean="0"/>
              <a:t> </a:t>
            </a:r>
            <a:r>
              <a:rPr lang="es-ES" dirty="0" err="1" smtClean="0"/>
              <a:t>metodològics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Falta de fondos documentales.</a:t>
            </a:r>
          </a:p>
          <a:p>
            <a:r>
              <a:rPr lang="es-ES" dirty="0" smtClean="0"/>
              <a:t>Dispersión de los fondos</a:t>
            </a:r>
            <a:r>
              <a:rPr lang="es-ES" dirty="0" smtClean="0"/>
              <a:t>.</a:t>
            </a:r>
          </a:p>
          <a:p>
            <a:r>
              <a:rPr lang="es-ES" dirty="0" smtClean="0"/>
              <a:t>Interpretación de las fuentes orales.</a:t>
            </a:r>
            <a:endParaRPr lang="es-ES" dirty="0" smtClean="0"/>
          </a:p>
          <a:p>
            <a:pPr lvl="1">
              <a:buNone/>
            </a:pPr>
            <a:endParaRPr lang="es-ES" dirty="0"/>
          </a:p>
        </p:txBody>
      </p:sp>
      <p:pic>
        <p:nvPicPr>
          <p:cNvPr id="2050" name="Picture 2" descr="http://farm4.static.flickr.com/3278/5692821722_8a36b589ec_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382536"/>
            <a:ext cx="4000528" cy="2775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GRACIAS  GRÀCIES</a:t>
            </a:r>
            <a:endParaRPr lang="es-ES" dirty="0"/>
          </a:p>
        </p:txBody>
      </p:sp>
      <p:pic>
        <p:nvPicPr>
          <p:cNvPr id="16386" name="Imagen 1" descr="C:\Users\Usuario\Desktop\DATOS SALVADOS\FRANCISCO GARCIA\Francisco\I.E.S. EL GRECO\gestión patrimonio centro\fotografías\donaciones, préstamos\ies el gre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57364"/>
            <a:ext cx="5762625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152</Words>
  <PresentationFormat>Presentación en pantalla (4:3)</PresentationFormat>
  <Paragraphs>42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Un ejemplo de Instituto en el Franquismo:  El INSTITUTO PROVINCIAL DE TOLEDO (1936-1977) </vt:lpstr>
      <vt:lpstr>Justificación del trabajo Justificació de l'obra</vt:lpstr>
      <vt:lpstr>Características de la Educación EE.MM. (1936-1975) Característiques de l'educació dels EE.MM. (1936-1975) </vt:lpstr>
      <vt:lpstr>Características del Instituto de Toledo Característiques de l'Institut de Toledo</vt:lpstr>
      <vt:lpstr>Problemas metodológicos Problemes metodològics</vt:lpstr>
      <vt:lpstr>GRACIAS  GRÀCIES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ejemplo de Instituto en el Franquismo:  El INSTITUTO PROVINCIAL DE TOLEDO (1936-1977) </dc:title>
  <dc:creator>Usuario</dc:creator>
  <cp:lastModifiedBy>Usuario</cp:lastModifiedBy>
  <cp:revision>5</cp:revision>
  <dcterms:created xsi:type="dcterms:W3CDTF">2015-03-15T07:48:25Z</dcterms:created>
  <dcterms:modified xsi:type="dcterms:W3CDTF">2015-04-29T16:25:59Z</dcterms:modified>
</cp:coreProperties>
</file>