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59" r:id="rId6"/>
    <p:sldId id="264" r:id="rId7"/>
    <p:sldId id="262" r:id="rId8"/>
    <p:sldId id="265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3" autoAdjust="0"/>
    <p:restoredTop sz="94660"/>
  </p:normalViewPr>
  <p:slideViewPr>
    <p:cSldViewPr>
      <p:cViewPr varScale="1">
        <p:scale>
          <a:sx n="84" d="100"/>
          <a:sy n="84" d="100"/>
        </p:scale>
        <p:origin x="-85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I.E.S. Zorrilla de Valladolid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A5570-1FF3-4362-8C54-0FFF1AE9C5C4}" type="datetimeFigureOut">
              <a:rPr lang="es-ES" smtClean="0"/>
              <a:t>28/04/2015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B1414-03BB-4166-9D7F-5C8F25BE03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4381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I.E.S. Zorrilla de Valladolid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0F5A8-181B-4154-889A-619FAF6D97F9}" type="datetimeFigureOut">
              <a:rPr lang="es-ES" smtClean="0"/>
              <a:t>28/04/2015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BC6CB-0FDB-409E-B2BE-F5AB067410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38177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C6CB-0FDB-409E-B2BE-F5AB067410C4}" type="slidenum">
              <a:rPr lang="es-ES" smtClean="0"/>
              <a:t>2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I.E.S. Zorrilla de Valladolid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10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C6CB-0FDB-409E-B2BE-F5AB067410C4}" type="slidenum">
              <a:rPr lang="es-ES" smtClean="0"/>
              <a:t>3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I.E.S. Zorrilla de Valladolid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10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C6CB-0FDB-409E-B2BE-F5AB067410C4}" type="slidenum">
              <a:rPr lang="es-ES" smtClean="0"/>
              <a:t>4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I.E.S. Zorrilla de Valladolid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10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C6CB-0FDB-409E-B2BE-F5AB067410C4}" type="slidenum">
              <a:rPr lang="es-ES" smtClean="0"/>
              <a:t>5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I.E.S. Zorrilla de Valladolid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10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C6CB-0FDB-409E-B2BE-F5AB067410C4}" type="slidenum">
              <a:rPr lang="es-ES" smtClean="0"/>
              <a:t>6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I.E.S. Zorrilla de Valladolid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10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C6CB-0FDB-409E-B2BE-F5AB067410C4}" type="slidenum">
              <a:rPr lang="es-ES" smtClean="0"/>
              <a:t>7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I.E.S. Zorrilla de Valladolid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10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C6CB-0FDB-409E-B2BE-F5AB067410C4}" type="slidenum">
              <a:rPr lang="es-ES" smtClean="0"/>
              <a:t>8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I.E.S. Zorrilla de Valladolid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108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C6CB-0FDB-409E-B2BE-F5AB067410C4}" type="slidenum">
              <a:rPr lang="es-ES" smtClean="0"/>
              <a:t>9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I.E.S. Zorrilla de Valladolid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108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C6CB-0FDB-409E-B2BE-F5AB067410C4}" type="slidenum">
              <a:rPr lang="es-ES" smtClean="0"/>
              <a:t>10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I.E.S. Zorrilla de Valladolid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10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Actividades del IES Zorrilla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154-1A52-4E74-9892-F9AA0344493F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Actividades del IES Zorrilla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154-1A52-4E74-9892-F9AA034449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Actividades del IES Zorrilla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154-1A52-4E74-9892-F9AA034449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Actividades del IES Zorrilla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154-1A52-4E74-9892-F9AA034449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Actividades del IES Zorrilla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154-1A52-4E74-9892-F9AA0344493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Actividades del IES Zorrilla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154-1A52-4E74-9892-F9AA034449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Actividades del IES Zorrilla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154-1A52-4E74-9892-F9AA0344493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Actividades del IES Zorrilla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154-1A52-4E74-9892-F9AA034449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Actividades del IES Zorrilla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154-1A52-4E74-9892-F9AA034449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Actividades del IES Zorrilla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154-1A52-4E74-9892-F9AA0344493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Actividades del IES Zorrilla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154-1A52-4E74-9892-F9AA034449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smtClean="0"/>
              <a:t>Actividades del IES Zorrilla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5E76154-1A52-4E74-9892-F9AA0344493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8952" y="4572000"/>
            <a:ext cx="7413448" cy="1600200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>
                <a:latin typeface="Batang" pitchFamily="18" charset="-127"/>
              </a:rPr>
              <a:t>Actividades del IES Zorrilla en relación a su patrimonio</a:t>
            </a:r>
            <a:r>
              <a:rPr lang="es-ES" sz="4000" b="1" dirty="0">
                <a:latin typeface="Batang" pitchFamily="18" charset="-127"/>
              </a:rPr>
              <a:t> </a:t>
            </a:r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760640" cy="2578292"/>
          </a:xfr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b="1" dirty="0"/>
              <a:t>IX Jornadas de Institutos </a:t>
            </a:r>
            <a:r>
              <a:rPr lang="es-ES" sz="2000" b="1" dirty="0" smtClean="0"/>
              <a:t>Históricos</a:t>
            </a:r>
          </a:p>
          <a:p>
            <a:pPr algn="ctr"/>
            <a:r>
              <a:rPr lang="es-ES" sz="2000" b="1" dirty="0" err="1"/>
              <a:t>Maó</a:t>
            </a:r>
            <a:r>
              <a:rPr lang="es-ES" sz="2000" b="1" dirty="0"/>
              <a:t>, 30 abril – 3 mayo 2015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Actividades del IES Zorrilla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2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16824" cy="648072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Restauración de Balanzas </a:t>
            </a:r>
            <a:r>
              <a:rPr lang="es-ES" sz="3600" dirty="0" err="1" smtClean="0"/>
              <a:t>Roberval</a:t>
            </a:r>
            <a:endParaRPr lang="es-ES" sz="3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7624" y="2348880"/>
            <a:ext cx="7054168" cy="1152128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b="1" dirty="0" smtClean="0"/>
              <a:t>Resultado final: balanza de 2 kg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IX Jornadas Institutos Históricos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8398"/>
            <a:ext cx="7164288" cy="47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8952" y="4572000"/>
            <a:ext cx="7413448" cy="1600200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latin typeface="Batang" pitchFamily="18" charset="-127"/>
              </a:rPr>
              <a:t>Gracias por vuestra atención</a:t>
            </a:r>
            <a:endParaRPr lang="es-ES" sz="4000" b="1" dirty="0">
              <a:latin typeface="Batang" pitchFamily="18" charset="-127"/>
            </a:endParaRPr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760640" cy="2578292"/>
          </a:xfr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b="1" dirty="0"/>
              <a:t>IX Jornadas de Institutos </a:t>
            </a:r>
            <a:r>
              <a:rPr lang="es-ES" sz="2000" b="1" dirty="0" smtClean="0"/>
              <a:t>Históricos</a:t>
            </a:r>
          </a:p>
          <a:p>
            <a:pPr algn="ctr"/>
            <a:r>
              <a:rPr lang="es-ES" sz="2000" b="1" dirty="0" err="1"/>
              <a:t>Maó</a:t>
            </a:r>
            <a:r>
              <a:rPr lang="es-ES" sz="2000" b="1" dirty="0"/>
              <a:t>, 30 abril – 3 mayo 2015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Actividades del IES Zorrilla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6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784848" cy="1728192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Creación de dos Seminarios de trabajo con profesores del centro</a:t>
            </a:r>
            <a:endParaRPr lang="es-ES" sz="3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7624" y="2636912"/>
            <a:ext cx="7054168" cy="2448272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b="1" dirty="0"/>
              <a:t>PATRIMONIO HISTÓRICO DEL I.E.S. ZORRILLA: VALOR Y USO EN EL ENTORNO </a:t>
            </a:r>
            <a:r>
              <a:rPr lang="es-ES_tradnl" sz="2400" b="1" dirty="0" smtClean="0"/>
              <a:t>EDUCATIVO (14 profesores)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b="1" dirty="0"/>
              <a:t>ARDI: ARCHIVO DIGITAL DEL I.E.S. </a:t>
            </a:r>
            <a:r>
              <a:rPr lang="es-ES_tradnl" sz="2400" b="1" dirty="0" smtClean="0"/>
              <a:t>ZORRILLA (9 profesores)</a:t>
            </a:r>
            <a:endParaRPr lang="es-ES" sz="2400" b="1" dirty="0"/>
          </a:p>
          <a:p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IX Jornadas Institutos Históricos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82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784848" cy="1080120"/>
          </a:xfrm>
        </p:spPr>
        <p:txBody>
          <a:bodyPr>
            <a:norm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es-ES_tradnl" sz="2800" b="1" dirty="0"/>
              <a:t>PATRIMONIO HISTÓRICO DEL I.E.S. ZORRILLA: VALOR Y USO EN EL ENTORNO EDUCATIVO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7624" y="1772816"/>
            <a:ext cx="7128792" cy="4248472"/>
          </a:xfrm>
        </p:spPr>
        <p:txBody>
          <a:bodyPr>
            <a:noAutofit/>
          </a:bodyPr>
          <a:lstStyle/>
          <a:p>
            <a:pPr lvl="0" algn="ctr"/>
            <a:r>
              <a:rPr lang="es-ES_tradnl" sz="1700" b="1" dirty="0" smtClean="0"/>
              <a:t>Objetivos: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s-ES_tradnl" sz="1700" b="1" dirty="0" smtClean="0"/>
              <a:t>Incorporación </a:t>
            </a:r>
            <a:r>
              <a:rPr lang="es-ES_tradnl" sz="1700" b="1" dirty="0"/>
              <a:t>de diferentes elementos patrimoniales en el desarrollo curricular y programaciones de los Departamentos didácticos</a:t>
            </a:r>
            <a:endParaRPr lang="es-ES" sz="1700" b="1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s-ES_tradnl" sz="1700" b="1" dirty="0"/>
              <a:t>Uso didáctico de los elementos patrimoniales materiales: Vitrinas y expositores con aparatos de Física, colecciones y láminas de Biología y Geología, estructura arquitectónica y entorno urbano del edificio, etc.</a:t>
            </a:r>
            <a:endParaRPr lang="es-ES" sz="1700" b="1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s-ES_tradnl" sz="1700" b="1" dirty="0"/>
              <a:t>Aproximación al Patrimonio Inmaterial: orígenes, historia, entorno social, profesores, alumnos,…</a:t>
            </a:r>
            <a:endParaRPr lang="es-ES" sz="1700" b="1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s-ES_tradnl" sz="1700" b="1" dirty="0"/>
              <a:t>Investigación del Patrimonio utilizando la página web del Museo Virtual del I.E.S. Zorrilla: patrimoniozor.hol.es</a:t>
            </a:r>
            <a:endParaRPr lang="es-ES" sz="1700" b="1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s-ES_tradnl" sz="1700" b="1" dirty="0"/>
              <a:t>Concienciación del valor patrimonial en todos los sectores de la comunidad educativa: profesorado, alumnos, padres y madres, responsables institucionales, etc.</a:t>
            </a:r>
            <a:endParaRPr lang="es-ES" sz="1700" b="1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1700" b="1" dirty="0"/>
              <a:t>Crear y consolidar equipos multidisciplinares de trabajo para coordinar el trabajo y organizar actividades</a:t>
            </a:r>
            <a:endParaRPr lang="es-ES" sz="1700" b="1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IX Jornadas Institutos Históricos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84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784848" cy="720080"/>
          </a:xfrm>
        </p:spPr>
        <p:txBody>
          <a:bodyPr>
            <a:norm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es-ES_tradnl" sz="2800" b="1" dirty="0"/>
              <a:t>ARDI: ARCHIVO DIGITAL DEL I.E.S. ZORRILLA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7624" y="1772816"/>
            <a:ext cx="7054168" cy="3888432"/>
          </a:xfrm>
        </p:spPr>
        <p:txBody>
          <a:bodyPr>
            <a:noAutofit/>
          </a:bodyPr>
          <a:lstStyle/>
          <a:p>
            <a:pPr algn="ctr"/>
            <a:r>
              <a:rPr lang="es-ES_tradnl" b="1" dirty="0" smtClean="0"/>
              <a:t>Objetivos: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_tradnl" b="1" dirty="0" smtClean="0"/>
              <a:t>Conocer </a:t>
            </a:r>
            <a:r>
              <a:rPr lang="es-ES_tradnl" b="1" dirty="0"/>
              <a:t>las técnicas documentalistas y archivísticas necesarias para una correcta catalogación de materiales digitalizados.</a:t>
            </a:r>
            <a:endParaRPr lang="es-ES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_tradnl" b="1" dirty="0" smtClean="0"/>
              <a:t>Aprender </a:t>
            </a:r>
            <a:r>
              <a:rPr lang="es-ES_tradnl" b="1" dirty="0"/>
              <a:t>las diversas técnicas que los medios informáticos y fotográficos utilizan para este trabajo.</a:t>
            </a:r>
            <a:endParaRPr lang="es-ES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_tradnl" b="1" dirty="0" smtClean="0"/>
              <a:t>Adquirir </a:t>
            </a:r>
            <a:r>
              <a:rPr lang="es-ES_tradnl" b="1" dirty="0"/>
              <a:t>la competencia adecuada para desarrollar y mantener una Base de Datos Relacional accesible en la Intranet del centro.</a:t>
            </a:r>
            <a:endParaRPr lang="es-ES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_tradnl" b="1" dirty="0" smtClean="0"/>
              <a:t>Utilizar </a:t>
            </a:r>
            <a:r>
              <a:rPr lang="es-ES_tradnl" b="1" dirty="0"/>
              <a:t>la información digitalizada como herramienta metodológica y didáctica en las diversas áreas y materias educativas.</a:t>
            </a:r>
            <a:endParaRPr lang="es-ES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_tradnl" b="1" dirty="0" smtClean="0"/>
              <a:t>Sensibilizar </a:t>
            </a:r>
            <a:r>
              <a:rPr lang="es-ES_tradnl" b="1" dirty="0"/>
              <a:t>a toda la Comunidad Educativa del Centro respecto el valor de nuestro Patrimonio Histórico.</a:t>
            </a:r>
            <a:endParaRPr lang="es-ES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_tradnl" b="1" dirty="0" smtClean="0"/>
              <a:t>Potenciar </a:t>
            </a:r>
            <a:r>
              <a:rPr lang="es-ES_tradnl" b="1" dirty="0"/>
              <a:t>la </a:t>
            </a:r>
            <a:r>
              <a:rPr lang="es-ES" b="1" dirty="0"/>
              <a:t>colaboración entre los </a:t>
            </a:r>
            <a:r>
              <a:rPr lang="es-ES" b="1" dirty="0" smtClean="0"/>
              <a:t>docentes</a:t>
            </a:r>
            <a:endParaRPr lang="es-ES" b="1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IX Jornadas Institutos Históricos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74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1682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/>
              <a:t>Curso Seminario:</a:t>
            </a:r>
            <a:br>
              <a:rPr lang="es-ES" sz="3600" dirty="0" smtClean="0"/>
            </a:br>
            <a:r>
              <a:rPr lang="es-ES" sz="3600" dirty="0" smtClean="0"/>
              <a:t>Introducción a las Técnicas Archivísticas</a:t>
            </a:r>
            <a:endParaRPr lang="es-ES" sz="3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7624" y="2348880"/>
            <a:ext cx="7054168" cy="2808312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b="1" dirty="0" smtClean="0"/>
              <a:t>Profesora: Dña. Sofía Rodríguez Serrador</a:t>
            </a:r>
          </a:p>
          <a:p>
            <a:pPr marL="1657350" lvl="3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s-ES_tradnl" sz="1600" b="1" dirty="0" smtClean="0"/>
              <a:t>Evolución de la Archivística</a:t>
            </a:r>
          </a:p>
          <a:p>
            <a:pPr marL="1657350" lvl="3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s-ES" sz="1600" b="1" dirty="0" smtClean="0"/>
              <a:t>Gestión documental</a:t>
            </a:r>
          </a:p>
          <a:p>
            <a:pPr marL="1657350" lvl="3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s-ES" sz="1600" b="1" dirty="0" smtClean="0"/>
              <a:t>Organización de los archivos</a:t>
            </a:r>
          </a:p>
          <a:p>
            <a:pPr marL="1657350" lvl="3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s-ES" sz="1600" b="1" dirty="0" smtClean="0"/>
              <a:t>Fuentes archivísticas</a:t>
            </a:r>
          </a:p>
          <a:p>
            <a:pPr marL="1657350" lvl="3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s-ES" sz="1600" b="1" dirty="0" smtClean="0"/>
              <a:t>El archivo de un centro docente</a:t>
            </a:r>
            <a:endParaRPr lang="es-ES" sz="1600" b="1" dirty="0"/>
          </a:p>
          <a:p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IX Jornadas Institutos Históricos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3" y="692696"/>
            <a:ext cx="7812360" cy="52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1682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/>
              <a:t>Curso Seminario:</a:t>
            </a:r>
            <a:br>
              <a:rPr lang="es-ES" sz="3600" dirty="0" smtClean="0"/>
            </a:br>
            <a:r>
              <a:rPr lang="es-ES" sz="3600" dirty="0" smtClean="0"/>
              <a:t>Introducción a las Técnicas Archivísticas</a:t>
            </a:r>
            <a:endParaRPr lang="es-ES" sz="3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7624" y="2348880"/>
            <a:ext cx="7054168" cy="1152128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b="1" dirty="0" smtClean="0"/>
              <a:t>Profesora: Dña. Sofía Rodríguez Serrador</a:t>
            </a:r>
            <a:endParaRPr lang="es-ES" sz="2400" b="1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IX Jornadas Institutos Históricos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056276" cy="470418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532440" cy="56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1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16824" cy="1368152"/>
          </a:xfrm>
        </p:spPr>
        <p:txBody>
          <a:bodyPr>
            <a:normAutofit/>
          </a:bodyPr>
          <a:lstStyle/>
          <a:p>
            <a:pPr algn="ctr"/>
            <a:r>
              <a:rPr lang="es-ES" sz="3600" dirty="0"/>
              <a:t>Recuperación de patrimonio malacológico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7624" y="2348880"/>
            <a:ext cx="7054168" cy="864096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b="1" dirty="0" smtClean="0"/>
              <a:t>Profesor: Don Miguel Ángel López Martín</a:t>
            </a:r>
            <a:endParaRPr lang="es-ES" sz="2400" b="1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IX Jornadas Institutos Históricos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624736" cy="441649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80" y="1628800"/>
            <a:ext cx="6012160" cy="401311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2227801"/>
            <a:ext cx="5796136" cy="38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5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16824" cy="648072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Restauración de Balanzas </a:t>
            </a:r>
            <a:r>
              <a:rPr lang="es-ES" sz="3600" dirty="0" err="1" smtClean="0"/>
              <a:t>Roberval</a:t>
            </a:r>
            <a:endParaRPr lang="es-ES" sz="3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7624" y="2348880"/>
            <a:ext cx="7054168" cy="1152128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b="1" dirty="0" smtClean="0"/>
              <a:t>Profesor: Don José Luis Orantes de la Fuente</a:t>
            </a:r>
          </a:p>
          <a:p>
            <a:pPr algn="ctr">
              <a:spcAft>
                <a:spcPts val="600"/>
              </a:spcAft>
            </a:pPr>
            <a:r>
              <a:rPr lang="es-ES_tradnl" dirty="0" smtClean="0"/>
              <a:t>Situación inicial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IX Jornadas Institutos Históricos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87729"/>
            <a:ext cx="5256584" cy="307510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21" y="1517136"/>
            <a:ext cx="7065768" cy="323923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5868144" cy="39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16824" cy="648072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Restauración de Balanzas </a:t>
            </a:r>
            <a:r>
              <a:rPr lang="es-ES" sz="3600" dirty="0" err="1" smtClean="0"/>
              <a:t>Roberval</a:t>
            </a:r>
            <a:endParaRPr lang="es-ES" sz="3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7624" y="2348880"/>
            <a:ext cx="7054168" cy="1152128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b="1" dirty="0" smtClean="0"/>
              <a:t>Resultado final: balanza de 10 kg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30 abril - 3 mayo 2015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IX Jornadas Institutos Históricos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59130"/>
            <a:ext cx="691276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5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158</TotalTime>
  <Words>565</Words>
  <Application>Microsoft Office PowerPoint</Application>
  <PresentationFormat>Presentación en pantalla (4:3)</PresentationFormat>
  <Paragraphs>83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NewsPrint</vt:lpstr>
      <vt:lpstr>Actividades del IES Zorrilla en relación a su patrimonio </vt:lpstr>
      <vt:lpstr>Creación de dos Seminarios de trabajo con profesores del centro</vt:lpstr>
      <vt:lpstr>PATRIMONIO HISTÓRICO DEL I.E.S. ZORRILLA: VALOR Y USO EN EL ENTORNO EDUCATIVO</vt:lpstr>
      <vt:lpstr>ARDI: ARCHIVO DIGITAL DEL I.E.S. ZORRILLA</vt:lpstr>
      <vt:lpstr>Curso Seminario: Introducción a las Técnicas Archivísticas</vt:lpstr>
      <vt:lpstr>Curso Seminario: Introducción a las Técnicas Archivísticas</vt:lpstr>
      <vt:lpstr>Recuperación de patrimonio malacológico</vt:lpstr>
      <vt:lpstr>Restauración de Balanzas Roberval</vt:lpstr>
      <vt:lpstr>Restauración de Balanzas Roberval</vt:lpstr>
      <vt:lpstr>Restauración de Balanzas Roberval</vt:lpstr>
      <vt:lpstr>Gracias por vuestra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jlo</dc:creator>
  <cp:lastModifiedBy>jlo</cp:lastModifiedBy>
  <cp:revision>16</cp:revision>
  <dcterms:created xsi:type="dcterms:W3CDTF">2015-04-20T17:11:15Z</dcterms:created>
  <dcterms:modified xsi:type="dcterms:W3CDTF">2015-04-28T17:00:00Z</dcterms:modified>
</cp:coreProperties>
</file>