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  <p:sldMasterId id="2147483828" r:id="rId2"/>
  </p:sldMasterIdLst>
  <p:notesMasterIdLst>
    <p:notesMasterId r:id="rId23"/>
  </p:notesMasterIdLst>
  <p:handoutMasterIdLst>
    <p:handoutMasterId r:id="rId24"/>
  </p:handoutMasterIdLst>
  <p:sldIdLst>
    <p:sldId id="278" r:id="rId3"/>
    <p:sldId id="257" r:id="rId4"/>
    <p:sldId id="279" r:id="rId5"/>
    <p:sldId id="258" r:id="rId6"/>
    <p:sldId id="259" r:id="rId7"/>
    <p:sldId id="260" r:id="rId8"/>
    <p:sldId id="280" r:id="rId9"/>
    <p:sldId id="281" r:id="rId10"/>
    <p:sldId id="261" r:id="rId11"/>
    <p:sldId id="263" r:id="rId12"/>
    <p:sldId id="262" r:id="rId13"/>
    <p:sldId id="268" r:id="rId14"/>
    <p:sldId id="267" r:id="rId15"/>
    <p:sldId id="266" r:id="rId16"/>
    <p:sldId id="269" r:id="rId17"/>
    <p:sldId id="271" r:id="rId18"/>
    <p:sldId id="272" r:id="rId19"/>
    <p:sldId id="273" r:id="rId20"/>
    <p:sldId id="274" r:id="rId21"/>
    <p:sldId id="277" r:id="rId22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99" autoAdjust="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-3870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33764C-6651-4DA8-86ED-19129046A541}" type="datetimeFigureOut">
              <a:rPr lang="es-ES" smtClean="0"/>
              <a:pPr/>
              <a:t>28/04/2015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88679-A1BD-48D2-B47E-3C6C33D571E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C6D33B-3C54-423E-AF34-6A174749B409}" type="datetimeFigureOut">
              <a:rPr lang="es-ES" smtClean="0"/>
              <a:pPr/>
              <a:t>28/04/2015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9863D6-022E-4B0F-8FCB-228DB40B9DA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9863D6-022E-4B0F-8FCB-228DB40B9DAA}" type="slidenum">
              <a:rPr lang="es-ES" smtClean="0"/>
              <a:pPr/>
              <a:t>2</a:t>
            </a:fld>
            <a:endParaRPr 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9863D6-022E-4B0F-8FCB-228DB40B9DAA}" type="slidenum">
              <a:rPr lang="es-ES" smtClean="0"/>
              <a:pPr/>
              <a:t>3</a:t>
            </a:fld>
            <a:endParaRPr lang="es-E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9863D6-022E-4B0F-8FCB-228DB40B9DAA}" type="slidenum">
              <a:rPr lang="es-ES" smtClean="0"/>
              <a:pPr/>
              <a:t>19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F4E56-0B6A-4628-9308-8987566EB938}" type="datetimeFigureOut">
              <a:rPr lang="es-ES" smtClean="0"/>
              <a:pPr/>
              <a:t>28/04/2015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94027-F1CA-4A20-AFBE-50F67059526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F4E56-0B6A-4628-9308-8987566EB938}" type="datetimeFigureOut">
              <a:rPr lang="es-ES" smtClean="0"/>
              <a:pPr/>
              <a:t>28/04/2015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94027-F1CA-4A20-AFBE-50F67059526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F4E56-0B6A-4628-9308-8987566EB938}" type="datetimeFigureOut">
              <a:rPr lang="es-ES" smtClean="0"/>
              <a:pPr/>
              <a:t>28/04/2015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94027-F1CA-4A20-AFBE-50F67059526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22 Rectángulo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23 Rectángulo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24 Rectángulo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25 Rectángulo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26 Rectángulo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29 Rectángulo redondeado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30 Rectángulo redondeado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6 Rectángulo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18 Rectángulo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C3F416CD-67A3-4CF0-A210-F6AF31AC147F}" type="datetimeFigureOut">
              <a:rPr lang="en-US" smtClean="0"/>
              <a:pPr/>
              <a:t>4/28/2015</a:t>
            </a:fld>
            <a:endParaRPr lang="en-US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None/>
              <a:defRPr/>
            </a:pPr>
            <a:r>
              <a:rPr lang="es-ES" smtClean="0"/>
              <a:t>IX Jornadas de Institutos Históricos                                                                              Maó, 2015</a:t>
            </a:r>
            <a:endParaRPr lang="es-ES" dirty="0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 algn="r" eaLnBrk="1" latinLnBrk="0" hangingPunct="1"/>
            <a:fld id="{96652B35-718D-4E28-AFEB-B694A3B357E8}" type="slidenum">
              <a:rPr kumimoji="0" lang="en-US" smtClean="0"/>
              <a:pPr algn="r" eaLnBrk="1" latinLnBrk="0" hangingPunct="1"/>
              <a:t>‹Nº›</a:t>
            </a:fld>
            <a:endParaRPr kumimoji="0" lang="en-US" sz="1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16CD-67A3-4CF0-A210-F6AF31AC147F}" type="datetimeFigureOut">
              <a:rPr lang="en-US" smtClean="0"/>
              <a:pPr/>
              <a:t>4/28/2015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lnSpc>
                <a:spcPct val="150000"/>
              </a:lnSpc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None/>
              <a:defRPr/>
            </a:pPr>
            <a:r>
              <a:rPr lang="es-ES" smtClean="0"/>
              <a:t>IX Jornadas de Institutos Históricos                                                                              Maó, 2015</a:t>
            </a:r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kumimoji="0" lang="en-US" smtClean="0"/>
              <a:pPr/>
              <a:t>‹Nº›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887F8-41CD-4450-BBCD-2B728BB5066F}" type="datetimeFigureOut">
              <a:rPr lang="es-ES" smtClean="0"/>
              <a:pPr/>
              <a:t>28/04/2015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3F9D6-39A2-4CD0-A097-D84DE8E2FF6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16CD-67A3-4CF0-A210-F6AF31AC147F}" type="datetimeFigureOut">
              <a:rPr lang="en-US" smtClean="0"/>
              <a:pPr/>
              <a:t>4/28/2015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lnSpc>
                <a:spcPct val="150000"/>
              </a:lnSpc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None/>
              <a:defRPr/>
            </a:pPr>
            <a:r>
              <a:rPr lang="es-ES" smtClean="0"/>
              <a:t>IX Jornadas de Institutos Históricos                                                                              Maó, 2015</a:t>
            </a:r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kumimoji="0" lang="en-US" smtClean="0"/>
              <a:pPr/>
              <a:t>‹Nº›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6" name="25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algn="l" eaLnBrk="1" latinLnBrk="0" hangingPunct="1"/>
            <a:fld id="{C3F416CD-67A3-4CF0-A210-F6AF31AC147F}" type="datetimeFigureOut">
              <a:rPr lang="en-US" smtClean="0"/>
              <a:pPr algn="l" eaLnBrk="1" latinLnBrk="0" hangingPunct="1"/>
              <a:t>4/28/2015</a:t>
            </a:fld>
            <a:endParaRPr lang="en-US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algn="r" eaLnBrk="1" latinLnBrk="0" hangingPunct="1"/>
            <a:fld id="{96652B35-718D-4E28-AFEB-B694A3B357E8}" type="slidenum">
              <a:rPr kumimoji="0" lang="en-US" smtClean="0"/>
              <a:pPr algn="r" eaLnBrk="1" latinLnBrk="0" hangingPunct="1"/>
              <a:t>‹Nº›</a:t>
            </a:fld>
            <a:endParaRPr kumimoji="0" lang="en-US"/>
          </a:p>
        </p:txBody>
      </p:sp>
      <p:sp>
        <p:nvSpPr>
          <p:cNvPr id="28" name="27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lnSpc>
                <a:spcPct val="150000"/>
              </a:lnSpc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None/>
              <a:defRPr/>
            </a:pPr>
            <a:r>
              <a:rPr lang="es-ES" smtClean="0"/>
              <a:t>IX Jornadas de Institutos Históricos                                                                              Maó, 2015</a:t>
            </a:r>
            <a:endParaRPr lang="es-E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C3F416CD-67A3-4CF0-A210-F6AF31AC147F}" type="datetimeFigureOut">
              <a:rPr lang="en-US" smtClean="0"/>
              <a:pPr/>
              <a:t>4/28/2015</a:t>
            </a:fld>
            <a:endParaRPr lang="en-U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None/>
              <a:defRPr/>
            </a:pPr>
            <a:r>
              <a:rPr lang="es-ES" smtClean="0"/>
              <a:t>IX Jornadas de Institutos Históricos                                                                              Maó, 2015</a:t>
            </a:r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96652B35-718D-4E28-AFEB-B694A3B357E8}" type="slidenum">
              <a:rPr kumimoji="0" lang="en-US" smtClean="0"/>
              <a:pPr/>
              <a:t>‹Nº›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16CD-67A3-4CF0-A210-F6AF31AC147F}" type="datetimeFigureOut">
              <a:rPr lang="en-US" smtClean="0"/>
              <a:pPr/>
              <a:t>4/28/2015</a:t>
            </a:fld>
            <a:endParaRPr lang="en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lnSpc>
                <a:spcPct val="150000"/>
              </a:lnSpc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None/>
              <a:defRPr/>
            </a:pPr>
            <a:r>
              <a:rPr lang="es-ES" smtClean="0"/>
              <a:t>IX Jornadas de Institutos Históricos                                                                              Maó, 2015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kumimoji="0" lang="en-US" smtClean="0"/>
              <a:pPr/>
              <a:t>‹Nº›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16CD-67A3-4CF0-A210-F6AF31AC147F}" type="datetimeFigureOut">
              <a:rPr lang="en-US" smtClean="0"/>
              <a:pPr/>
              <a:t>4/28/2015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lnSpc>
                <a:spcPct val="150000"/>
              </a:lnSpc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None/>
              <a:defRPr/>
            </a:pPr>
            <a:r>
              <a:rPr lang="es-ES" smtClean="0"/>
              <a:t>IX Jornadas de Institutos Históricos                                                                              Maó, 2015</a:t>
            </a:r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kumimoji="0" lang="en-US" smtClean="0"/>
              <a:pPr/>
              <a:t>‹Nº›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F4E56-0B6A-4628-9308-8987566EB938}" type="datetimeFigureOut">
              <a:rPr lang="es-ES" smtClean="0"/>
              <a:pPr/>
              <a:t>28/04/2015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94027-F1CA-4A20-AFBE-50F67059526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887F8-41CD-4450-BBCD-2B728BB5066F}" type="datetimeFigureOut">
              <a:rPr lang="es-ES" smtClean="0"/>
              <a:pPr/>
              <a:t>28/04/2015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3F9D6-39A2-4CD0-A097-D84DE8E2FF6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16CD-67A3-4CF0-A210-F6AF31AC147F}" type="datetimeFigureOut">
              <a:rPr lang="en-US" smtClean="0"/>
              <a:pPr/>
              <a:t>4/28/2015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lnSpc>
                <a:spcPct val="150000"/>
              </a:lnSpc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None/>
              <a:defRPr/>
            </a:pPr>
            <a:r>
              <a:rPr lang="es-ES" smtClean="0"/>
              <a:t>IX Jornadas de Institutos Históricos                                                                              Maó, 2015</a:t>
            </a:r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kumimoji="0" lang="en-US" smtClean="0"/>
              <a:pPr/>
              <a:t>‹Nº›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16CD-67A3-4CF0-A210-F6AF31AC147F}" type="datetimeFigureOut">
              <a:rPr lang="en-US" smtClean="0"/>
              <a:pPr/>
              <a:t>4/28/2015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lnSpc>
                <a:spcPct val="150000"/>
              </a:lnSpc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None/>
              <a:defRPr/>
            </a:pPr>
            <a:r>
              <a:rPr lang="es-ES" smtClean="0"/>
              <a:t>IX Jornadas de Institutos Históricos                                                                              Maó, 2015</a:t>
            </a:r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kumimoji="0" lang="en-US" smtClean="0"/>
              <a:pPr/>
              <a:t>‹Nº›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F4E56-0B6A-4628-9308-8987566EB938}" type="datetimeFigureOut">
              <a:rPr lang="es-ES" smtClean="0"/>
              <a:pPr/>
              <a:t>28/04/2015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94027-F1CA-4A20-AFBE-50F67059526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F4E56-0B6A-4628-9308-8987566EB938}" type="datetimeFigureOut">
              <a:rPr lang="es-ES" smtClean="0"/>
              <a:pPr/>
              <a:t>28/04/2015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94027-F1CA-4A20-AFBE-50F67059526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F4E56-0B6A-4628-9308-8987566EB938}" type="datetimeFigureOut">
              <a:rPr lang="es-ES" smtClean="0"/>
              <a:pPr/>
              <a:t>28/04/2015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94027-F1CA-4A20-AFBE-50F67059526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F4E56-0B6A-4628-9308-8987566EB938}" type="datetimeFigureOut">
              <a:rPr lang="es-ES" smtClean="0"/>
              <a:pPr/>
              <a:t>28/04/2015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94027-F1CA-4A20-AFBE-50F67059526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F4E56-0B6A-4628-9308-8987566EB938}" type="datetimeFigureOut">
              <a:rPr lang="es-ES" smtClean="0"/>
              <a:pPr/>
              <a:t>28/04/2015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94027-F1CA-4A20-AFBE-50F67059526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F4E56-0B6A-4628-9308-8987566EB938}" type="datetimeFigureOut">
              <a:rPr lang="es-ES" smtClean="0"/>
              <a:pPr/>
              <a:t>28/04/2015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94027-F1CA-4A20-AFBE-50F67059526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F4E56-0B6A-4628-9308-8987566EB938}" type="datetimeFigureOut">
              <a:rPr lang="es-ES" smtClean="0"/>
              <a:pPr/>
              <a:t>28/04/2015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94027-F1CA-4A20-AFBE-50F67059526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BF4E56-0B6A-4628-9308-8987566EB938}" type="datetimeFigureOut">
              <a:rPr lang="es-ES" smtClean="0"/>
              <a:pPr/>
              <a:t>28/04/2015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94027-F1CA-4A20-AFBE-50F67059526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27 Rectángulo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28 Rectángulo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29 Rectángulo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30 Rectángulo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31 Rectángulo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32 Rectángulo redondeado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33 Rectángulo redondeado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34 Rectángulo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35 Rectángulo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36 Rectángulo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37 Rectángulo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38 Rectángulo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39 Rectángulo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algn="l" eaLnBrk="1" latinLnBrk="0" hangingPunct="1"/>
            <a:fld id="{C3F416CD-67A3-4CF0-A210-F6AF31AC147F}" type="datetimeFigureOut">
              <a:rPr lang="en-US" smtClean="0"/>
              <a:pPr algn="l" eaLnBrk="1" latinLnBrk="0" hangingPunct="1"/>
              <a:t>4/28/2015</a:t>
            </a:fld>
            <a:endParaRPr lang="en-US" sz="800" dirty="0">
              <a:solidFill>
                <a:schemeClr val="accent2"/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>
              <a:lnSpc>
                <a:spcPct val="150000"/>
              </a:lnSpc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None/>
              <a:defRPr/>
            </a:pPr>
            <a:r>
              <a:rPr lang="es-ES" smtClean="0"/>
              <a:t>IX Jornadas de Institutos Históricos                                                                              Maó, 2015</a:t>
            </a:r>
            <a:endParaRPr lang="es-ES" dirty="0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 algn="r" eaLnBrk="1" latinLnBrk="0" hangingPunct="1"/>
            <a:fld id="{96652B35-718D-4E28-AFEB-B694A3B357E8}" type="slidenum">
              <a:rPr kumimoji="0" lang="en-US" smtClean="0"/>
              <a:pPr algn="r" eaLnBrk="1" latinLnBrk="0" hangingPunct="1"/>
              <a:t>‹Nº›</a:t>
            </a:fld>
            <a:endParaRPr kumimoji="0" lang="en-US" sz="1800" dirty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55576" y="908720"/>
            <a:ext cx="7920880" cy="1728192"/>
          </a:xfrm>
        </p:spPr>
        <p:txBody>
          <a:bodyPr anchor="ctr" anchorCtr="0">
            <a:noAutofit/>
          </a:bodyPr>
          <a:lstStyle/>
          <a:p>
            <a:r>
              <a:rPr lang="es-ES" sz="2600" b="1" dirty="0" smtClean="0"/>
              <a:t>Crónica de un momento educativo singular:</a:t>
            </a:r>
            <a:br>
              <a:rPr lang="es-ES" sz="2600" b="1" dirty="0" smtClean="0"/>
            </a:br>
            <a:r>
              <a:rPr lang="es-ES" sz="2600" b="1" dirty="0" smtClean="0"/>
              <a:t> </a:t>
            </a:r>
            <a:br>
              <a:rPr lang="es-ES" sz="2600" b="1" dirty="0" smtClean="0"/>
            </a:br>
            <a:r>
              <a:rPr lang="es-ES" sz="2600" b="1" dirty="0" smtClean="0"/>
              <a:t>el </a:t>
            </a:r>
            <a:r>
              <a:rPr lang="es-ES" sz="2600" b="1" i="1" dirty="0" smtClean="0"/>
              <a:t>Boletín-Revista</a:t>
            </a:r>
            <a:r>
              <a:rPr lang="es-ES" sz="2600" b="1" dirty="0" smtClean="0"/>
              <a:t> de la Universidad de Madrid </a:t>
            </a:r>
            <a:endParaRPr lang="es-ES" sz="2600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051720" y="5517232"/>
            <a:ext cx="6858000" cy="648072"/>
          </a:xfrm>
        </p:spPr>
        <p:txBody>
          <a:bodyPr anchor="ctr" anchorCtr="0">
            <a:noAutofit/>
          </a:bodyPr>
          <a:lstStyle/>
          <a:p>
            <a:pPr algn="r"/>
            <a:r>
              <a:rPr lang="es-ES" sz="1800" b="1" i="1" dirty="0" smtClean="0"/>
              <a:t>Antonio Prado Gómez</a:t>
            </a:r>
            <a:endParaRPr lang="es-ES" sz="1800" b="1" i="1" dirty="0"/>
          </a:p>
        </p:txBody>
      </p:sp>
      <p:sp>
        <p:nvSpPr>
          <p:cNvPr id="5" name="2 Subtítulo"/>
          <p:cNvSpPr txBox="1">
            <a:spLocks/>
          </p:cNvSpPr>
          <p:nvPr/>
        </p:nvSpPr>
        <p:spPr>
          <a:xfrm>
            <a:off x="2123728" y="4221088"/>
            <a:ext cx="6858000" cy="1296144"/>
          </a:xfrm>
          <a:prstGeom prst="rect">
            <a:avLst/>
          </a:prstGeom>
        </p:spPr>
        <p:txBody>
          <a:bodyPr vert="horz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None/>
              <a:tabLst/>
              <a:defRPr/>
            </a:pPr>
            <a:r>
              <a:rPr kumimoji="0" lang="es-E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IX Jornadas de Institutos Históricos</a:t>
            </a:r>
          </a:p>
          <a:p>
            <a:pPr algn="r">
              <a:spcBef>
                <a:spcPts val="600"/>
              </a:spcBef>
              <a:buClr>
                <a:schemeClr val="accent1"/>
              </a:buClr>
              <a:buSzPct val="76000"/>
            </a:pPr>
            <a:r>
              <a:rPr lang="es-ES" b="1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Maó</a:t>
            </a:r>
            <a:r>
              <a:rPr lang="es-ES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, 2015</a:t>
            </a:r>
            <a:r>
              <a:rPr kumimoji="0" lang="es-E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       </a:t>
            </a:r>
            <a:endParaRPr kumimoji="0" lang="es-ES" sz="18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/>
          <a:stretch>
            <a:fillRect/>
          </a:stretch>
        </p:blipFill>
        <p:spPr bwMode="auto">
          <a:xfrm>
            <a:off x="467544" y="4005064"/>
            <a:ext cx="4110819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395536" y="902905"/>
            <a:ext cx="8496944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49263" fontAlgn="base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es-ES" sz="2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Facultad de Derecho (Augusto Comas)</a:t>
            </a:r>
          </a:p>
          <a:p>
            <a:pPr lvl="0" indent="449263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es-ES" sz="2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Facultad de Medicina (Pedro Mata)</a:t>
            </a:r>
          </a:p>
          <a:p>
            <a:pPr lvl="0" indent="449263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es-ES" sz="2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Facultad de Farmacia (Manuel Ríos)</a:t>
            </a:r>
          </a:p>
          <a:p>
            <a:pPr lvl="0" indent="449263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es-ES" sz="2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Facultad de Filosofía y Letras (Nicolás Salmerón)</a:t>
            </a:r>
          </a:p>
          <a:p>
            <a:pPr lvl="0" indent="449263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es-ES" sz="2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Facultad de Ciencias (Antonio Aguilar)</a:t>
            </a:r>
          </a:p>
          <a:p>
            <a:pPr lvl="0" indent="449263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es-ES" sz="20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Instituto del Noviciado (Manuel </a:t>
            </a:r>
            <a:r>
              <a:rPr lang="es-ES" sz="2000" b="1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Merelo</a:t>
            </a:r>
            <a:r>
              <a:rPr lang="es-ES" sz="20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)</a:t>
            </a:r>
            <a:endParaRPr lang="es-ES" sz="2000" b="1" dirty="0" smtClean="0">
              <a:latin typeface="Arial" pitchFamily="34" charset="0"/>
              <a:cs typeface="Arial" pitchFamily="34" charset="0"/>
            </a:endParaRPr>
          </a:p>
          <a:p>
            <a:pPr lvl="0" indent="449263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es-ES" sz="20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Instituto de San Isidro (F</a:t>
            </a:r>
            <a:r>
              <a:rPr lang="es-ES" sz="2000" b="1" dirty="0" smtClean="0">
                <a:ea typeface="Calibri" pitchFamily="34" charset="0"/>
                <a:cs typeface="Arial" pitchFamily="34" charset="0"/>
              </a:rPr>
              <a:t>a</a:t>
            </a:r>
            <a:r>
              <a:rPr lang="es-ES" sz="20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bio de la Rada y Delgado)</a:t>
            </a:r>
            <a:endParaRPr lang="es-ES" sz="2000" b="1" dirty="0" smtClean="0">
              <a:latin typeface="Arial" pitchFamily="34" charset="0"/>
              <a:cs typeface="Arial" pitchFamily="34" charset="0"/>
            </a:endParaRPr>
          </a:p>
          <a:p>
            <a:pPr lvl="0" indent="449263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es-ES" sz="2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Escuela Normal Central (Domingo Fernández Arrea)</a:t>
            </a:r>
          </a:p>
          <a:p>
            <a:pPr lvl="0" indent="449263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es-ES" sz="2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Escuela de Diplomática (Cayetano </a:t>
            </a:r>
            <a:r>
              <a:rPr lang="es-ES" sz="20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Rosell</a:t>
            </a:r>
            <a:r>
              <a:rPr lang="es-ES" sz="2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)</a:t>
            </a:r>
          </a:p>
          <a:p>
            <a:pPr lvl="0" indent="449263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es-ES" sz="2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Conservatorio de Artes (Joaquín María </a:t>
            </a:r>
            <a:r>
              <a:rPr lang="es-ES" sz="20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Sanromá</a:t>
            </a:r>
            <a:r>
              <a:rPr lang="es-ES" sz="2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)</a:t>
            </a:r>
          </a:p>
          <a:p>
            <a:pPr lvl="0" indent="449263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es-ES" sz="2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Escuela de Arquitectura (Leocadio de </a:t>
            </a:r>
            <a:r>
              <a:rPr lang="es-ES" sz="20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Pagasartundua</a:t>
            </a:r>
            <a:r>
              <a:rPr lang="es-ES" sz="2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)</a:t>
            </a:r>
          </a:p>
          <a:p>
            <a:pPr lvl="0" indent="449263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es-ES" sz="2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Escuela de Veterinaria (Ramón Llorente y Lázaro)</a:t>
            </a:r>
          </a:p>
          <a:p>
            <a:pPr lvl="0" indent="449263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es-ES" sz="2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Escuela de Pintura, Escultura y Grabado (Juan J. Martínez Espinosa)</a:t>
            </a:r>
          </a:p>
          <a:p>
            <a:pPr lvl="0" indent="449263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es-ES" sz="2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Biblioteca de la Universidad (Juan de la Rosa González).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Pentágono"/>
          <p:cNvSpPr/>
          <p:nvPr/>
        </p:nvSpPr>
        <p:spPr>
          <a:xfrm>
            <a:off x="1691680" y="1412776"/>
            <a:ext cx="2664296" cy="864096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 smtClean="0">
                <a:latin typeface="Bookman Old Style" pitchFamily="18" charset="0"/>
              </a:rPr>
              <a:t>Secciones</a:t>
            </a:r>
            <a:endParaRPr lang="es-ES" sz="2400" dirty="0">
              <a:latin typeface="Bookman Old Style" pitchFamily="18" charset="0"/>
            </a:endParaRPr>
          </a:p>
        </p:txBody>
      </p:sp>
      <p:sp>
        <p:nvSpPr>
          <p:cNvPr id="9" name="8 Pentágono"/>
          <p:cNvSpPr/>
          <p:nvPr/>
        </p:nvSpPr>
        <p:spPr>
          <a:xfrm>
            <a:off x="1691680" y="2852936"/>
            <a:ext cx="2664296" cy="576064"/>
          </a:xfrm>
          <a:prstGeom prst="homePlat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>
                <a:latin typeface="Bookman Old Style" pitchFamily="18" charset="0"/>
              </a:rPr>
              <a:t>Crónica General</a:t>
            </a:r>
            <a:endParaRPr lang="es-ES" dirty="0">
              <a:latin typeface="Bookman Old Style" pitchFamily="18" charset="0"/>
            </a:endParaRPr>
          </a:p>
        </p:txBody>
      </p:sp>
      <p:sp>
        <p:nvSpPr>
          <p:cNvPr id="12" name="11 Pentágono"/>
          <p:cNvSpPr/>
          <p:nvPr/>
        </p:nvSpPr>
        <p:spPr>
          <a:xfrm>
            <a:off x="1691680" y="3717032"/>
            <a:ext cx="2664296" cy="576064"/>
          </a:xfrm>
          <a:prstGeom prst="homePlat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>
                <a:latin typeface="Bookman Old Style" pitchFamily="18" charset="0"/>
              </a:rPr>
              <a:t>Variedades</a:t>
            </a:r>
            <a:endParaRPr lang="es-ES" dirty="0">
              <a:latin typeface="Bookman Old Style" pitchFamily="18" charset="0"/>
            </a:endParaRPr>
          </a:p>
        </p:txBody>
      </p:sp>
      <p:sp>
        <p:nvSpPr>
          <p:cNvPr id="13" name="12 Pentágono"/>
          <p:cNvSpPr/>
          <p:nvPr/>
        </p:nvSpPr>
        <p:spPr>
          <a:xfrm>
            <a:off x="1691680" y="4581128"/>
            <a:ext cx="2664296" cy="576064"/>
          </a:xfrm>
          <a:prstGeom prst="homePlat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>
                <a:latin typeface="Bookman Old Style" pitchFamily="18" charset="0"/>
              </a:rPr>
              <a:t>Legislación</a:t>
            </a:r>
            <a:endParaRPr lang="es-ES" dirty="0">
              <a:latin typeface="Bookman Old Style" pitchFamily="18" charset="0"/>
            </a:endParaRPr>
          </a:p>
        </p:txBody>
      </p:sp>
      <p:sp>
        <p:nvSpPr>
          <p:cNvPr id="14" name="13 Pentágono"/>
          <p:cNvSpPr/>
          <p:nvPr/>
        </p:nvSpPr>
        <p:spPr>
          <a:xfrm>
            <a:off x="1691680" y="5445224"/>
            <a:ext cx="2664296" cy="576064"/>
          </a:xfrm>
          <a:prstGeom prst="homePlat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>
                <a:latin typeface="Bookman Old Style" pitchFamily="18" charset="0"/>
              </a:rPr>
              <a:t>Anuncios</a:t>
            </a:r>
            <a:endParaRPr lang="es-ES" dirty="0">
              <a:latin typeface="Bookman Old Style" pitchFamily="18" charset="0"/>
            </a:endParaRPr>
          </a:p>
        </p:txBody>
      </p:sp>
      <p:sp>
        <p:nvSpPr>
          <p:cNvPr id="15" name="14 Cheurón"/>
          <p:cNvSpPr/>
          <p:nvPr/>
        </p:nvSpPr>
        <p:spPr>
          <a:xfrm>
            <a:off x="4860032" y="1124744"/>
            <a:ext cx="2520280" cy="432048"/>
          </a:xfrm>
          <a:prstGeom prst="chevr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/>
                </a:solidFill>
                <a:latin typeface="Bookman Old Style" pitchFamily="18" charset="0"/>
              </a:rPr>
              <a:t>Doctrinal</a:t>
            </a:r>
            <a:endParaRPr lang="es-ES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17" name="16 Cheurón"/>
          <p:cNvSpPr/>
          <p:nvPr/>
        </p:nvSpPr>
        <p:spPr>
          <a:xfrm>
            <a:off x="4860032" y="1628800"/>
            <a:ext cx="2520280" cy="432048"/>
          </a:xfrm>
          <a:prstGeom prst="chevr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/>
                </a:solidFill>
                <a:latin typeface="Bookman Old Style" pitchFamily="18" charset="0"/>
              </a:rPr>
              <a:t>Orgánica</a:t>
            </a:r>
            <a:endParaRPr lang="es-ES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18" name="17 Cheurón"/>
          <p:cNvSpPr/>
          <p:nvPr/>
        </p:nvSpPr>
        <p:spPr>
          <a:xfrm>
            <a:off x="4860032" y="2132856"/>
            <a:ext cx="2520280" cy="432048"/>
          </a:xfrm>
          <a:prstGeom prst="chevr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/>
                </a:solidFill>
                <a:latin typeface="Bookman Old Style" pitchFamily="18" charset="0"/>
              </a:rPr>
              <a:t>Bibliográfica</a:t>
            </a:r>
            <a:endParaRPr lang="es-ES" dirty="0">
              <a:solidFill>
                <a:schemeClr val="tx1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2" grpId="0" animBg="1"/>
      <p:bldP spid="13" grpId="0" animBg="1"/>
      <p:bldP spid="14" grpId="0" animBg="1"/>
      <p:bldP spid="15" grpId="0" animBg="1"/>
      <p:bldP spid="17" grpId="0" animBg="1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1052736"/>
            <a:ext cx="8229600" cy="1066800"/>
          </a:xfrm>
        </p:spPr>
        <p:txBody>
          <a:bodyPr/>
          <a:lstStyle/>
          <a:p>
            <a:r>
              <a:rPr lang="es-ES" dirty="0" smtClean="0"/>
              <a:t>Cientifismo</a:t>
            </a:r>
            <a:endParaRPr lang="es-ES" dirty="0"/>
          </a:p>
        </p:txBody>
      </p:sp>
      <p:pic>
        <p:nvPicPr>
          <p:cNvPr id="4" name="Picture 2" descr="C:\Users\Antonio\Documents\Libertad de enseñanza\salmeron y la cienc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2276872"/>
            <a:ext cx="6588224" cy="31027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778024"/>
            <a:ext cx="8229600" cy="1066800"/>
          </a:xfrm>
        </p:spPr>
        <p:txBody>
          <a:bodyPr>
            <a:normAutofit/>
          </a:bodyPr>
          <a:lstStyle/>
          <a:p>
            <a:r>
              <a:rPr lang="es-ES" dirty="0" smtClean="0"/>
              <a:t>Libertad de enseñanza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844824"/>
            <a:ext cx="7643192" cy="4824536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buFont typeface="Wingdings" pitchFamily="2" charset="2"/>
              <a:buChar char="Ø"/>
            </a:pPr>
            <a:endParaRPr lang="es-ES" sz="2400" dirty="0" smtClean="0"/>
          </a:p>
          <a:p>
            <a:pPr>
              <a:spcAft>
                <a:spcPts val="600"/>
              </a:spcAft>
              <a:buFont typeface="Wingdings" pitchFamily="2" charset="2"/>
              <a:buChar char="Ø"/>
            </a:pPr>
            <a:r>
              <a:rPr lang="es-ES" sz="2400" dirty="0" smtClean="0"/>
              <a:t>Libertad para la Ciencia, significaba libertad para la Enseñanza.</a:t>
            </a:r>
          </a:p>
          <a:p>
            <a:pPr>
              <a:spcAft>
                <a:spcPts val="600"/>
              </a:spcAft>
              <a:buFont typeface="Wingdings" pitchFamily="2" charset="2"/>
              <a:buChar char="Ø"/>
            </a:pPr>
            <a:endParaRPr lang="es-ES" sz="2400" dirty="0" smtClean="0"/>
          </a:p>
          <a:p>
            <a:pPr>
              <a:spcAft>
                <a:spcPts val="600"/>
              </a:spcAft>
              <a:buFont typeface="Wingdings" pitchFamily="2" charset="2"/>
              <a:buChar char="Ø"/>
            </a:pPr>
            <a:r>
              <a:rPr lang="es-ES" sz="2400" dirty="0" smtClean="0"/>
              <a:t>No se puede imponer la decisión de una autoridad oficial como criterio científico.</a:t>
            </a:r>
          </a:p>
          <a:p>
            <a:pPr>
              <a:spcAft>
                <a:spcPts val="600"/>
              </a:spcAft>
              <a:buFont typeface="Wingdings" pitchFamily="2" charset="2"/>
              <a:buChar char="Ø"/>
            </a:pPr>
            <a:endParaRPr lang="es-ES" sz="2400" dirty="0" smtClean="0"/>
          </a:p>
          <a:p>
            <a:pPr>
              <a:spcAft>
                <a:spcPts val="600"/>
              </a:spcAft>
              <a:buFont typeface="Wingdings" pitchFamily="2" charset="2"/>
              <a:buChar char="Ø"/>
            </a:pPr>
            <a:r>
              <a:rPr lang="es-ES" sz="2400" dirty="0" smtClean="0"/>
              <a:t>El ser humano tiene derecho a educarse en la verdad “</a:t>
            </a:r>
            <a:r>
              <a:rPr lang="es-ES" sz="2400" i="1" dirty="0" smtClean="0"/>
              <a:t>sin someterse al régimen oficial de un establecimiento público</a:t>
            </a:r>
            <a:r>
              <a:rPr lang="es-ES" sz="2400" dirty="0" smtClean="0"/>
              <a:t>”.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Secularización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90872" y="2393440"/>
            <a:ext cx="8229600" cy="2835760"/>
          </a:xfrm>
        </p:spPr>
        <p:txBody>
          <a:bodyPr/>
          <a:lstStyle/>
          <a:p>
            <a:pPr algn="r">
              <a:buNone/>
            </a:pPr>
            <a:r>
              <a:rPr lang="es-ES" dirty="0" smtClean="0"/>
              <a:t>“</a:t>
            </a:r>
            <a:r>
              <a:rPr lang="es-ES" i="1" dirty="0" smtClean="0"/>
              <a:t>que se suprima en las escuelas públicas de instrucción primaria la enseñanza de la religión positiva, respetando el sagrado derecho de la familia y la libre acción del sacerdocio, único maestro competente para educar en su </a:t>
            </a:r>
            <a:r>
              <a:rPr lang="es-ES" i="1" dirty="0" err="1" smtClean="0"/>
              <a:t>fé</a:t>
            </a:r>
            <a:r>
              <a:rPr lang="es-ES" i="1" dirty="0" smtClean="0"/>
              <a:t>.</a:t>
            </a:r>
            <a:r>
              <a:rPr lang="es-ES" dirty="0" smtClean="0"/>
              <a:t>”</a:t>
            </a:r>
            <a:endParaRPr lang="es-ES" dirty="0"/>
          </a:p>
        </p:txBody>
      </p:sp>
      <p:sp>
        <p:nvSpPr>
          <p:cNvPr id="4" name="3 Rectángulo"/>
          <p:cNvSpPr/>
          <p:nvPr/>
        </p:nvSpPr>
        <p:spPr>
          <a:xfrm>
            <a:off x="539552" y="5691604"/>
            <a:ext cx="82089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>
                <a:latin typeface="+mj-lt"/>
              </a:rPr>
              <a:t>Eliminar</a:t>
            </a:r>
            <a:r>
              <a:rPr lang="es-ES" dirty="0" smtClean="0"/>
              <a:t> la Teología del cuadro de estudios oficiales porque no </a:t>
            </a:r>
            <a:r>
              <a:rPr lang="es-ES" dirty="0" smtClean="0"/>
              <a:t>respondía </a:t>
            </a:r>
            <a:r>
              <a:rPr lang="es-ES" dirty="0" smtClean="0"/>
              <a:t>al criterio de la razón.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Profesorado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11560" y="2204864"/>
            <a:ext cx="8219256" cy="1944216"/>
          </a:xfrm>
        </p:spPr>
        <p:txBody>
          <a:bodyPr>
            <a:noAutofit/>
          </a:bodyPr>
          <a:lstStyle/>
          <a:p>
            <a:pPr algn="r">
              <a:buNone/>
            </a:pPr>
            <a:r>
              <a:rPr lang="es-ES" sz="4000" b="1" i="1" dirty="0" smtClean="0"/>
              <a:t> </a:t>
            </a:r>
            <a:r>
              <a:rPr lang="es-ES" i="1" dirty="0" smtClean="0"/>
              <a:t>“la formación de un cuerpo docente, vigoroso por su cohesión y sano por la propia vitalidad de sus miembros”.</a:t>
            </a:r>
          </a:p>
          <a:p>
            <a:endParaRPr lang="es-ES" sz="4000" b="1" dirty="0"/>
          </a:p>
        </p:txBody>
      </p:sp>
      <p:sp>
        <p:nvSpPr>
          <p:cNvPr id="5" name="4 Rectángulo"/>
          <p:cNvSpPr/>
          <p:nvPr/>
        </p:nvSpPr>
        <p:spPr>
          <a:xfrm>
            <a:off x="467544" y="3933056"/>
            <a:ext cx="310348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4000" dirty="0" smtClean="0">
                <a:latin typeface="+mj-lt"/>
              </a:rPr>
              <a:t>Universidad</a:t>
            </a:r>
            <a:endParaRPr lang="es-ES" sz="4000" dirty="0">
              <a:latin typeface="+mj-lt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323528" y="5085184"/>
            <a:ext cx="83529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buNone/>
            </a:pPr>
            <a:r>
              <a:rPr lang="es-ES" sz="2800" i="1" dirty="0" smtClean="0"/>
              <a:t>Convertir “</a:t>
            </a:r>
            <a:r>
              <a:rPr lang="es-ES" sz="2800" dirty="0" smtClean="0"/>
              <a:t>s</a:t>
            </a:r>
            <a:r>
              <a:rPr lang="es-ES" sz="2800" dirty="0" smtClean="0"/>
              <a:t>uavemente</a:t>
            </a:r>
            <a:r>
              <a:rPr lang="es-ES" sz="2800" i="1" dirty="0" smtClean="0"/>
              <a:t>” la universidades oficiales en universidades libres.</a:t>
            </a:r>
            <a:endParaRPr lang="es-ES" sz="2800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Antonio\Documents\Libertad de enseñanza\fernando de castro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539552" y="692696"/>
            <a:ext cx="8012390" cy="5871675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La segunda enseñanza (I)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Un nivel que definía a las naciones ilustradas: </a:t>
            </a:r>
            <a:r>
              <a:rPr lang="es-ES" i="1" dirty="0" smtClean="0"/>
              <a:t>barómetro del nivel cultural de un pueblo</a:t>
            </a:r>
            <a:r>
              <a:rPr lang="es-ES" dirty="0" smtClean="0"/>
              <a:t>.</a:t>
            </a:r>
          </a:p>
          <a:p>
            <a:r>
              <a:rPr lang="es-ES" dirty="0" smtClean="0"/>
              <a:t>Un nivel educativo independiente, cuyo objetivo era dominar el conocimiento personal y social.</a:t>
            </a:r>
          </a:p>
          <a:p>
            <a:r>
              <a:rPr lang="es-ES" dirty="0" smtClean="0"/>
              <a:t>Nuevas materias: Geometría, Química, Historia natural e Historia civil, Geografía o Literatura.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Antonio\Documents\Libertad de enseñanza\fernando de castro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539552" y="692696"/>
            <a:ext cx="8012390" cy="5871675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La segunda enseñanza (II)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Facilitar tres </a:t>
            </a:r>
            <a:r>
              <a:rPr lang="es-ES" dirty="0" smtClean="0"/>
              <a:t>conocimientos:</a:t>
            </a:r>
          </a:p>
          <a:p>
            <a:endParaRPr lang="es-ES" dirty="0" smtClean="0"/>
          </a:p>
          <a:p>
            <a:pPr marL="540000">
              <a:buNone/>
            </a:pPr>
            <a:r>
              <a:rPr lang="es-ES" dirty="0" smtClean="0"/>
              <a:t>- El </a:t>
            </a:r>
            <a:r>
              <a:rPr lang="es-ES" b="1" dirty="0" smtClean="0"/>
              <a:t>ser humano</a:t>
            </a:r>
            <a:r>
              <a:rPr lang="es-ES" dirty="0" smtClean="0"/>
              <a:t>: estudio de las Humanidades</a:t>
            </a:r>
          </a:p>
          <a:p>
            <a:pPr marL="540000"/>
            <a:endParaRPr lang="es-ES" dirty="0" smtClean="0"/>
          </a:p>
          <a:p>
            <a:pPr marL="540000">
              <a:buNone/>
            </a:pPr>
            <a:r>
              <a:rPr lang="es-ES" dirty="0" smtClean="0"/>
              <a:t>- El </a:t>
            </a:r>
            <a:r>
              <a:rPr lang="es-ES" b="1" dirty="0" smtClean="0"/>
              <a:t>Mundo</a:t>
            </a:r>
            <a:r>
              <a:rPr lang="es-ES" dirty="0" smtClean="0"/>
              <a:t>: estudio de la Naturaleza</a:t>
            </a:r>
          </a:p>
          <a:p>
            <a:pPr marL="540000"/>
            <a:endParaRPr lang="es-ES" dirty="0" smtClean="0"/>
          </a:p>
          <a:p>
            <a:pPr marL="540000">
              <a:buNone/>
            </a:pPr>
            <a:r>
              <a:rPr lang="es-ES" dirty="0" smtClean="0"/>
              <a:t>-</a:t>
            </a:r>
            <a:r>
              <a:rPr lang="es-ES" b="1" dirty="0" smtClean="0"/>
              <a:t> Dios</a:t>
            </a:r>
            <a:r>
              <a:rPr lang="es-ES" dirty="0" smtClean="0"/>
              <a:t>: se conseguía este conocimiento a través de los otros dos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Antonio\Documents\Libertad de enseñanza\fernando de castro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539552" y="692696"/>
            <a:ext cx="8012390" cy="5871675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La segunda enseñanza (III)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Institutos: centros públicos para desarrollar los niveles intermedios de la enseñanza</a:t>
            </a:r>
          </a:p>
          <a:p>
            <a:r>
              <a:rPr lang="es-ES" dirty="0" smtClean="0"/>
              <a:t>Tres problemas:</a:t>
            </a:r>
          </a:p>
          <a:p>
            <a:pPr marL="540000">
              <a:buNone/>
            </a:pPr>
            <a:r>
              <a:rPr lang="es-ES" dirty="0" smtClean="0"/>
              <a:t>- Las provincias no los apoyaban lo suficiente</a:t>
            </a:r>
          </a:p>
          <a:p>
            <a:pPr marL="540000">
              <a:buNone/>
            </a:pPr>
            <a:r>
              <a:rPr lang="es-ES" dirty="0" smtClean="0"/>
              <a:t>- No se contaba con el apoyo y consideración de la opinión pública</a:t>
            </a:r>
          </a:p>
          <a:p>
            <a:pPr marL="540000">
              <a:buNone/>
            </a:pPr>
            <a:r>
              <a:rPr lang="es-ES" dirty="0" smtClean="0"/>
              <a:t>-Los profesores no alcanzaban el nivel que sería de desear</a:t>
            </a:r>
          </a:p>
          <a:p>
            <a:endParaRPr lang="es-ES" dirty="0" smtClean="0"/>
          </a:p>
          <a:p>
            <a:pPr>
              <a:buNone/>
            </a:pP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Antonio\Documents\Libertad de enseñanza\fernando de castro.jpg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539552" y="692696"/>
            <a:ext cx="8012390" cy="5871675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La segunda enseñanza (IV)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2488264"/>
            <a:ext cx="8712968" cy="4325112"/>
          </a:xfrm>
        </p:spPr>
        <p:txBody>
          <a:bodyPr>
            <a:normAutofit/>
          </a:bodyPr>
          <a:lstStyle/>
          <a:p>
            <a:r>
              <a:rPr lang="es-ES" dirty="0" smtClean="0"/>
              <a:t>Había que proteger a los Institutos (formar ciudadanos) de la competencia con los Seminarios (formar sacerdotes) y de los vaivenes políticos. </a:t>
            </a:r>
          </a:p>
          <a:p>
            <a:endParaRPr lang="es-ES" sz="1400" dirty="0" smtClean="0"/>
          </a:p>
          <a:p>
            <a:pPr marL="540000">
              <a:buNone/>
            </a:pPr>
            <a:r>
              <a:rPr lang="es-ES" dirty="0" smtClean="0"/>
              <a:t>-Las provincias: no escatimar recursos a los centros.</a:t>
            </a:r>
          </a:p>
          <a:p>
            <a:pPr marL="540000">
              <a:buNone/>
            </a:pPr>
            <a:r>
              <a:rPr lang="es-ES" dirty="0" smtClean="0"/>
              <a:t>-Las familias: valorar y desear la educación.</a:t>
            </a:r>
          </a:p>
          <a:p>
            <a:pPr marL="540000">
              <a:buNone/>
            </a:pPr>
            <a:r>
              <a:rPr lang="es-ES" dirty="0" smtClean="0"/>
              <a:t>-</a:t>
            </a:r>
            <a:r>
              <a:rPr lang="es-ES" smtClean="0"/>
              <a:t>Los profesores: </a:t>
            </a:r>
            <a:r>
              <a:rPr lang="es-ES" dirty="0" smtClean="0"/>
              <a:t>“salir de su estado inconsciente”.</a:t>
            </a:r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tonio\Documents\Libertad de enseñanza\Pio IX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1484784"/>
            <a:ext cx="3168352" cy="4379293"/>
          </a:xfrm>
          <a:prstGeom prst="rect">
            <a:avLst/>
          </a:prstGeom>
          <a:noFill/>
        </p:spPr>
      </p:pic>
      <p:pic>
        <p:nvPicPr>
          <p:cNvPr id="4" name="Picture 3" descr="C:\Users\Antonio\Documents\Libertad de enseñanza\Quanta cur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1340768"/>
            <a:ext cx="3240360" cy="47211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5724128" y="2564904"/>
            <a:ext cx="3240360" cy="288032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1520" y="2434208"/>
            <a:ext cx="8229600" cy="1066800"/>
          </a:xfrm>
        </p:spPr>
        <p:txBody>
          <a:bodyPr/>
          <a:lstStyle/>
          <a:p>
            <a:r>
              <a:rPr lang="es-ES" b="1" dirty="0" smtClean="0"/>
              <a:t>Muchas gracias y hasta 2016</a:t>
            </a:r>
            <a:endParaRPr lang="es-ES" b="1" dirty="0"/>
          </a:p>
        </p:txBody>
      </p:sp>
      <p:pic>
        <p:nvPicPr>
          <p:cNvPr id="1026" name="Picture 2" descr="C:\Users\Antonio\Pictures\cervante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3456003"/>
            <a:ext cx="1405870" cy="1845205"/>
          </a:xfrm>
          <a:prstGeom prst="rect">
            <a:avLst/>
          </a:prstGeom>
          <a:noFill/>
        </p:spPr>
      </p:pic>
      <p:pic>
        <p:nvPicPr>
          <p:cNvPr id="1027" name="Picture 3" descr="C:\Users\Antonio\Pictures\Shakespear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0312" y="3429000"/>
            <a:ext cx="1440160" cy="18722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ntonio\Documents\Libertad de enseñanza\emilio castelar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2411760" y="1268760"/>
            <a:ext cx="4209398" cy="49414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ntonio\Documents\Libertad de enseñanza\noceh de san daniel 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541230"/>
            <a:ext cx="7920880" cy="62001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ntonio\Documents\Libertad de enseñanza\antonio alcalá galian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908720"/>
            <a:ext cx="3338289" cy="4131546"/>
          </a:xfrm>
          <a:prstGeom prst="rect">
            <a:avLst/>
          </a:prstGeom>
          <a:noFill/>
        </p:spPr>
      </p:pic>
      <p:pic>
        <p:nvPicPr>
          <p:cNvPr id="4099" name="Picture 3" descr="C:\Users\Antonio\Documents\Libertad de enseñanza\Orovi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988840"/>
            <a:ext cx="3658608" cy="42541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ntonio\Documents\Libertad de enseñanza\Sanz del Rí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268760"/>
            <a:ext cx="2393359" cy="3024336"/>
          </a:xfrm>
          <a:prstGeom prst="rect">
            <a:avLst/>
          </a:prstGeom>
          <a:noFill/>
        </p:spPr>
      </p:pic>
      <p:pic>
        <p:nvPicPr>
          <p:cNvPr id="5123" name="Picture 3" descr="C:\Users\Antonio\Documents\Libertad de enseñanza\Salmero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836712"/>
            <a:ext cx="2304256" cy="2794840"/>
          </a:xfrm>
          <a:prstGeom prst="rect">
            <a:avLst/>
          </a:prstGeom>
          <a:noFill/>
        </p:spPr>
      </p:pic>
      <p:pic>
        <p:nvPicPr>
          <p:cNvPr id="1026" name="Picture 2" descr="C:\Users\Antonio\Documents\Libertad de enseñanza\Giner de los Rio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7904" y="3861048"/>
            <a:ext cx="2310475" cy="28083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ntonio\Documents\Libertad de enseñanza\375px-Gobierno_Provisional_1869_(J_Laurent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795885"/>
            <a:ext cx="7848872" cy="60070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115616" y="1124744"/>
            <a:ext cx="7128792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buFont typeface="Wingdings" pitchFamily="2" charset="2"/>
              <a:buChar char="Ø"/>
            </a:pPr>
            <a:r>
              <a:rPr lang="es-ES" sz="2400" i="1" dirty="0" smtClean="0"/>
              <a:t>Cuando la enseñanza oficial y la privada, estimulándose mutuamente, hagan sentir de una manera general la necesidad de la educación, entonces podremos descansar confiadamente en la iniciativa de los particulares, y el Estado podrá y deberá suprimir los establecimientos literarios que sostiene</a:t>
            </a:r>
            <a:r>
              <a:rPr lang="es-ES" sz="2400" dirty="0" smtClean="0"/>
              <a:t>”.</a:t>
            </a:r>
          </a:p>
          <a:p>
            <a:pPr>
              <a:spcAft>
                <a:spcPts val="600"/>
              </a:spcAft>
              <a:buFont typeface="Wingdings" pitchFamily="2" charset="2"/>
              <a:buChar char="Ø"/>
            </a:pPr>
            <a:endParaRPr lang="es-ES" sz="2400" dirty="0" smtClean="0"/>
          </a:p>
          <a:p>
            <a:pPr>
              <a:spcAft>
                <a:spcPts val="600"/>
              </a:spcAft>
              <a:buFont typeface="Wingdings" pitchFamily="2" charset="2"/>
              <a:buChar char="Ø"/>
            </a:pPr>
            <a:r>
              <a:rPr lang="es-ES" sz="2400" i="1" dirty="0" smtClean="0"/>
              <a:t>“no formar solo latinos y retóricos sino ciudadanos ilustrados, que conozcan su patria en las diversas manifestaciones de la vida nacional”</a:t>
            </a:r>
            <a:endParaRPr lang="es-ES" sz="2400" i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 descr="C:\Users\Antonio\Downloads\Universidad-Central-en-calle-San-Ber[2].jpg"/>
          <p:cNvPicPr>
            <a:picLocks noChangeAspect="1"/>
          </p:cNvPicPr>
          <p:nvPr/>
        </p:nvPicPr>
        <p:blipFill>
          <a:blip r:embed="rId2" cstate="print"/>
          <a:srcRect b="1243"/>
          <a:stretch>
            <a:fillRect/>
          </a:stretch>
        </p:blipFill>
        <p:spPr bwMode="auto">
          <a:xfrm>
            <a:off x="-36512" y="620688"/>
            <a:ext cx="9180512" cy="6237312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</p:pic>
      <p:pic>
        <p:nvPicPr>
          <p:cNvPr id="5" name="4 Imagen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2708920"/>
            <a:ext cx="2736304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7 Imagen" descr="Boletin Revista 2 001.jpg"/>
          <p:cNvPicPr/>
          <p:nvPr/>
        </p:nvPicPr>
        <p:blipFill>
          <a:blip r:embed="rId4" cstate="print"/>
          <a:srcRect r="17647" b="10940"/>
          <a:stretch>
            <a:fillRect/>
          </a:stretch>
        </p:blipFill>
        <p:spPr>
          <a:xfrm>
            <a:off x="6407696" y="2708920"/>
            <a:ext cx="2736304" cy="40324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Urbano">
  <a:themeElements>
    <a:clrScheme name="Urbano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o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o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369</TotalTime>
  <Words>584</Words>
  <Application>Microsoft Office PowerPoint</Application>
  <PresentationFormat>Presentación en pantalla (4:3)</PresentationFormat>
  <Paragraphs>72</Paragraphs>
  <Slides>20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20</vt:i4>
      </vt:variant>
    </vt:vector>
  </HeadingPairs>
  <TitlesOfParts>
    <vt:vector size="22" baseType="lpstr">
      <vt:lpstr>Diseño personalizado</vt:lpstr>
      <vt:lpstr>Urbano</vt:lpstr>
      <vt:lpstr>Crónica de un momento educativo singular:   el Boletín-Revista de la Universidad de Madrid 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Cientifismo</vt:lpstr>
      <vt:lpstr>Libertad de enseñanza</vt:lpstr>
      <vt:lpstr>Secularización</vt:lpstr>
      <vt:lpstr>Profesorado</vt:lpstr>
      <vt:lpstr>La segunda enseñanza (I)</vt:lpstr>
      <vt:lpstr>La segunda enseñanza (II)</vt:lpstr>
      <vt:lpstr>La segunda enseñanza (III)</vt:lpstr>
      <vt:lpstr>La segunda enseñanza (IV)</vt:lpstr>
      <vt:lpstr>Muchas gracias y hasta 2016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Antonio</dc:creator>
  <cp:lastModifiedBy>Antonio</cp:lastModifiedBy>
  <cp:revision>40</cp:revision>
  <dcterms:created xsi:type="dcterms:W3CDTF">2015-01-28T17:32:03Z</dcterms:created>
  <dcterms:modified xsi:type="dcterms:W3CDTF">2015-04-28T19:02:14Z</dcterms:modified>
</cp:coreProperties>
</file>