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 smtClean="0"/>
              <a:t>Dos exposiciones y unn hallazgo.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E9AF2-726C-47F7-AA5D-4A8F734099E3}" type="datetimeFigureOut">
              <a:rPr lang="es-ES" smtClean="0"/>
              <a:pPr/>
              <a:t>03/05/2015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 smtClean="0"/>
              <a:t>IX Jornadas de Institutos Históricos. Mahón 2015.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3CAD3-25C4-4284-BADF-AEDD8E2D72D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0001430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 smtClean="0"/>
              <a:t>Dos exposiciones y unn hallazgo.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A9E21-813F-4F00-A3D1-8265895B2D57}" type="datetimeFigureOut">
              <a:rPr lang="es-ES" smtClean="0"/>
              <a:pPr/>
              <a:t>03/05/2015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 smtClean="0"/>
              <a:t>IX Jornadas de Institutos Históricos. Mahón 2015.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766F6-902F-4B51-827B-F5F8A13B4C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6624703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ES" smtClean="0"/>
              <a:t>Dos exposiciones y unn hallazgo.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9850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DD47-99D5-4A87-83A2-5374138ADAEF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4762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5CB5-0823-4F93-8AEA-5F7943D178CA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0480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5F3F-2CAB-4F31-AB2B-FBADE6DF3DA1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293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6D6-9894-48CD-A42E-F6F869AD61BE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4865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68BC-1918-4668-BD55-1C845B6BB4DE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4919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A93-5663-4CFB-B018-FB9A30D5D965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938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8B9D-2DAD-4BE2-BEFF-1F607D93BD94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7550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6163-3064-4BEE-B1D8-E0B4C7E63677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0262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E05B3-27BA-49FC-A0E7-1FE2F5A90898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229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A088-8A33-45C8-AB98-4FC84D4E2303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240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7A1E1-84F2-48BD-A099-94EA5418D6A1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745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BCA0-6B17-4787-A1B5-792778AAF28A}" type="datetime1">
              <a:rPr lang="es-ES" smtClean="0"/>
              <a:pPr/>
              <a:t>03/05/2015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Dos exposiciones y un hallazgo. IX Jornadas de Institutos Históricos. Mahón, mayo de 2015.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B3C2-AF02-4D33-8092-1C016C59BE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3479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44008" y="332656"/>
            <a:ext cx="3811960" cy="331236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DOS EXPOSICIONES Y UN HALLAZGO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88024" y="3140968"/>
            <a:ext cx="3600400" cy="2880320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Actividad en torno al patrimonio histórico en el Instituto de Guadalajara desde las Jornadas de Badajoz.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r>
              <a:rPr lang="es-ES" sz="2600" dirty="0" smtClean="0">
                <a:solidFill>
                  <a:schemeClr val="tx1"/>
                </a:solidFill>
              </a:rPr>
              <a:t>Juan Leal Pérez-Chao</a:t>
            </a:r>
          </a:p>
          <a:p>
            <a:r>
              <a:rPr lang="es-ES" sz="2600" dirty="0" smtClean="0">
                <a:solidFill>
                  <a:schemeClr val="tx1"/>
                </a:solidFill>
              </a:rPr>
              <a:t>I.E.S. Brianda de Mendoza</a:t>
            </a:r>
          </a:p>
        </p:txBody>
      </p:sp>
      <p:pic>
        <p:nvPicPr>
          <p:cNvPr id="1026" name="Picture 2" descr="G:\CARPETASFOTOS\2009_08_13_Briandaexpo\IMGP2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59019" cy="62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7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APEROS AGRÍCOLAS Y MATERIAL DEL GABINETE DE AGRICULTURA.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3000" dirty="0" smtClean="0"/>
              <a:t>Además de los beneficios concretos del proyecto «Bridge </a:t>
            </a:r>
            <a:r>
              <a:rPr lang="es-ES" sz="3000" dirty="0" err="1" smtClean="0"/>
              <a:t>the</a:t>
            </a:r>
            <a:r>
              <a:rPr lang="es-ES" sz="3000" dirty="0" smtClean="0"/>
              <a:t> Gap», sus recursos aplicados al patrimonio nos han permitido:</a:t>
            </a:r>
          </a:p>
          <a:p>
            <a:r>
              <a:rPr lang="es-ES" sz="2600" dirty="0" smtClean="0"/>
              <a:t>Sanear, limpiar y presentar una parte de la colección etnográfica (formada en torno a 1978-80).</a:t>
            </a:r>
          </a:p>
          <a:p>
            <a:r>
              <a:rPr lang="es-ES" sz="2600" dirty="0" smtClean="0"/>
              <a:t>Rescatar (limpieza por restaurador) cinco cajas didácticas del Gabinete de Agricultura (Industria de la seda, Apicultura y derivados).</a:t>
            </a:r>
          </a:p>
          <a:p>
            <a:r>
              <a:rPr lang="es-ES" sz="2600" dirty="0" smtClean="0"/>
              <a:t>Restaurar una lámina de ganadería.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8665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HALLAZGO.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Se trata de una colección de 28 láminas de dibujo, casi con total seguridad de la segunda mitad del XIX pertenecientes a diferentes series, montadas para servir de modelo de los alumnos de Dibujo. 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  <p:pic>
        <p:nvPicPr>
          <p:cNvPr id="2050" name="Picture 2" descr="D:\HISTORICOS\ANDPIH\ixjornadas\foto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26" y="102753"/>
            <a:ext cx="463451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HISTORICOS\ANDPIH\ixjornadas\foto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137610" cy="557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90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HALLAZGO.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12968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  <p:pic>
        <p:nvPicPr>
          <p:cNvPr id="3074" name="Picture 2" descr="D:\HISTORICOS\ANDPIH\ixjornadas\IMGP5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53272"/>
            <a:ext cx="66476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HISTORICOS\ANDPIH\ixjornadas\IMGP5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089" y="1153272"/>
            <a:ext cx="7987351" cy="53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HISTORICOS\ANDPIH\ixjornadas\IMGP5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089" y="1153271"/>
            <a:ext cx="8275383" cy="54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HISTORICOS\ANDPIH\ixjornadas\IMGP5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8087521" cy="53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84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DOS EXPOSICIONES Y UN HALLAZGO.</a:t>
            </a:r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  <p:pic>
        <p:nvPicPr>
          <p:cNvPr id="4098" name="Picture 2" descr="D:\anuario13_14\ppointBrianda\Escudorecort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545615" cy="413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20072" y="2519503"/>
            <a:ext cx="2664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Muchas gracias por vuestra atención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xmlns="" val="233752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/>
              <a:t>PLANTEAMIENTO Y CIRCUNSTANCIAS: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El patrimonio en el Proyecto Educativo del Instituto. </a:t>
            </a:r>
          </a:p>
          <a:p>
            <a:r>
              <a:rPr lang="es-ES" sz="2800" dirty="0" smtClean="0"/>
              <a:t>Propuesta inicial:</a:t>
            </a:r>
            <a:br>
              <a:rPr lang="es-ES" sz="2800" dirty="0" smtClean="0"/>
            </a:br>
            <a:r>
              <a:rPr lang="es-ES" dirty="0" smtClean="0"/>
              <a:t>			Nosotros y las estrellas.</a:t>
            </a:r>
          </a:p>
          <a:p>
            <a:pPr marL="342000" indent="-342000"/>
            <a:r>
              <a:rPr lang="es-ES" sz="2800" dirty="0" smtClean="0"/>
              <a:t>Aprovechando las circunstancias (Erasmus+):</a:t>
            </a:r>
            <a:br>
              <a:rPr lang="es-ES" sz="2800" dirty="0" smtClean="0"/>
            </a:br>
            <a:r>
              <a:rPr lang="es-ES" dirty="0" smtClean="0"/>
              <a:t>			Aperos agrícolas y material del 			Gabinete de Agricultura.</a:t>
            </a:r>
          </a:p>
          <a:p>
            <a:pPr marL="342000" indent="-342000"/>
            <a:r>
              <a:rPr lang="es-ES" sz="2800" dirty="0" smtClean="0"/>
              <a:t>El hallazgo:</a:t>
            </a:r>
            <a:br>
              <a:rPr lang="es-ES" sz="2800" dirty="0" smtClean="0"/>
            </a:br>
            <a:r>
              <a:rPr lang="es-ES" dirty="0" smtClean="0"/>
              <a:t>			Láminas de Dibujo.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5254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NOSOTROS Y LAS ESTRELLAS: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Montada en torno al Mapa del Cielo de Torres Tirado, con el siguiente planteamiento:</a:t>
            </a:r>
          </a:p>
          <a:p>
            <a:pPr marL="0" indent="0">
              <a:buNone/>
            </a:pPr>
            <a:endParaRPr lang="es-ES" sz="2800" dirty="0" smtClean="0"/>
          </a:p>
          <a:p>
            <a:pPr marL="514350" indent="-514350">
              <a:buAutoNum type="arabicPeriod"/>
            </a:pPr>
            <a:r>
              <a:rPr lang="es-ES" sz="2400" dirty="0" smtClean="0"/>
              <a:t>El Mapa. Características y circunstancias.</a:t>
            </a:r>
          </a:p>
          <a:p>
            <a:pPr marL="514350" indent="-514350">
              <a:buAutoNum type="arabicPeriod"/>
            </a:pPr>
            <a:r>
              <a:rPr lang="es-ES" sz="2400" dirty="0"/>
              <a:t>Mitología de las </a:t>
            </a:r>
            <a:r>
              <a:rPr lang="es-ES" sz="2400" dirty="0" smtClean="0"/>
              <a:t>constelaciones.</a:t>
            </a:r>
          </a:p>
          <a:p>
            <a:pPr marL="514350" indent="-514350">
              <a:buAutoNum type="arabicPeriod"/>
            </a:pPr>
            <a:r>
              <a:rPr lang="es-ES" sz="2400" dirty="0" smtClean="0"/>
              <a:t>Las estrellas. El </a:t>
            </a:r>
            <a:r>
              <a:rPr lang="es-ES" sz="2400" dirty="0"/>
              <a:t>Sol, nuestra estrella </a:t>
            </a:r>
            <a:r>
              <a:rPr lang="es-ES" sz="2400" dirty="0" smtClean="0"/>
              <a:t>particular.</a:t>
            </a:r>
          </a:p>
          <a:p>
            <a:pPr marL="514350" indent="-514350">
              <a:buAutoNum type="arabicPeriod"/>
            </a:pPr>
            <a:r>
              <a:rPr lang="es-ES" sz="2400" dirty="0"/>
              <a:t>La tierra y el </a:t>
            </a:r>
            <a:r>
              <a:rPr lang="es-ES" sz="2400" dirty="0" smtClean="0"/>
              <a:t>sol: movimientos</a:t>
            </a:r>
          </a:p>
          <a:p>
            <a:pPr marL="514350" indent="-514350">
              <a:buAutoNum type="arabicPeriod"/>
            </a:pPr>
            <a:r>
              <a:rPr lang="es-ES" sz="2400" dirty="0"/>
              <a:t>Las estrellas en las artes y </a:t>
            </a:r>
            <a:r>
              <a:rPr lang="es-ES" sz="2400" dirty="0" smtClean="0"/>
              <a:t>en el pensamiento: Simbolismo de las estrellas e imaginería de los cielos estrellados.</a:t>
            </a:r>
          </a:p>
          <a:p>
            <a:pPr marL="0" indent="0">
              <a:buNone/>
            </a:pPr>
            <a:endParaRPr lang="es-ES" sz="28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356350"/>
            <a:ext cx="8496944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0954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NOSOTROS Y LAS ESTRELLAS: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Los actores: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2400" dirty="0" smtClean="0"/>
              <a:t>Profesores de los Departamentos de Ciencias Naturales, Dibujo, Filosofía, Geografía e Historia, Inglés, Latín, Lengua Castellana, Matemáticas y Religión. En total una veintena.</a:t>
            </a:r>
          </a:p>
          <a:p>
            <a:pPr marL="0" indent="0">
              <a:buNone/>
            </a:pPr>
            <a:endParaRPr lang="es-ES" sz="2400" dirty="0" smtClean="0"/>
          </a:p>
          <a:p>
            <a:r>
              <a:rPr lang="es-ES" sz="2400" dirty="0" smtClean="0"/>
              <a:t>Alumnos de distintos grupos de los cuatro cursos de la ESO y 1º de Bachillerato. En torno a doscientos.</a:t>
            </a:r>
            <a:endParaRPr lang="es-ES" sz="24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6992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NOSOTROS Y LAS ESTRELLAS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El protagonista principal (el patrimonio):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2400" dirty="0" smtClean="0"/>
              <a:t>El Mapa del Cielo.</a:t>
            </a:r>
          </a:p>
          <a:p>
            <a:endParaRPr lang="es-ES" sz="2400" dirty="0"/>
          </a:p>
          <a:p>
            <a:r>
              <a:rPr lang="es-ES" sz="2400" dirty="0" smtClean="0"/>
              <a:t>El Globo Celeste del XIX.</a:t>
            </a:r>
          </a:p>
          <a:p>
            <a:endParaRPr lang="es-ES" sz="2400" dirty="0"/>
          </a:p>
          <a:p>
            <a:r>
              <a:rPr lang="es-ES" sz="2400" dirty="0" smtClean="0"/>
              <a:t>Los programas de Geografía de 1876 y de 1894.</a:t>
            </a:r>
            <a:endParaRPr lang="es-ES" sz="24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96752"/>
            <a:ext cx="7920880" cy="5264736"/>
          </a:xfrm>
          <a:prstGeom prst="rect">
            <a:avLst/>
          </a:prstGeom>
        </p:spPr>
      </p:pic>
      <p:pic>
        <p:nvPicPr>
          <p:cNvPr id="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83" y="1182685"/>
            <a:ext cx="7920880" cy="5269996"/>
          </a:xfrm>
          <a:prstGeom prst="rect">
            <a:avLst/>
          </a:prstGeom>
        </p:spPr>
      </p:pic>
      <p:pic>
        <p:nvPicPr>
          <p:cNvPr id="1026" name="Picture 2" descr="D:\HISTORICOS\ANDPIH\ixjornadas\programasarchi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632848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01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NOSOTROS Y LAS ESTRELLAS: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La exposición:</a:t>
            </a:r>
          </a:p>
          <a:p>
            <a:r>
              <a:rPr lang="es-ES" sz="2400" dirty="0" err="1" smtClean="0"/>
              <a:t>Cartelería</a:t>
            </a:r>
            <a:r>
              <a:rPr lang="es-ES" sz="2400" dirty="0" smtClean="0"/>
              <a:t> en DINA0 con datos del Mapa, mitología de las constelaciones, datos astronómicos y datos históricos.</a:t>
            </a:r>
          </a:p>
          <a:p>
            <a:r>
              <a:rPr lang="es-ES" sz="2400" dirty="0" smtClean="0"/>
              <a:t>Libros: de texto antiguos y actuales, de astronomía, de mitología y de ciencia ficción.</a:t>
            </a:r>
          </a:p>
          <a:p>
            <a:r>
              <a:rPr lang="es-ES" sz="2400" dirty="0" smtClean="0"/>
              <a:t>Presentación dedicada a la imaginería de las estrellas.</a:t>
            </a:r>
          </a:p>
          <a:p>
            <a:r>
              <a:rPr lang="es-ES" sz="2400" dirty="0" smtClean="0"/>
              <a:t>Web «El Zodíaco y la Vía Láctea.»</a:t>
            </a:r>
          </a:p>
          <a:p>
            <a:r>
              <a:rPr lang="es-ES" sz="2400" dirty="0" smtClean="0"/>
              <a:t>El simbolismo de las estrellas. Dos vitrinas con objetos y textos. Una presentación sobre la estrella de los Magos.</a:t>
            </a:r>
          </a:p>
          <a:p>
            <a:r>
              <a:rPr lang="es-ES" sz="2400" dirty="0" smtClean="0"/>
              <a:t>El aula de la exposición: Planetario </a:t>
            </a:r>
            <a:r>
              <a:rPr lang="es-ES" sz="2400" i="1" dirty="0" err="1" smtClean="0"/>
              <a:t>Baader</a:t>
            </a:r>
            <a:r>
              <a:rPr lang="es-ES" sz="2400" dirty="0" smtClean="0"/>
              <a:t> y proyecciones de </a:t>
            </a:r>
            <a:r>
              <a:rPr lang="es-ES" sz="2400" i="1" dirty="0" err="1" smtClean="0"/>
              <a:t>Stellarium</a:t>
            </a:r>
            <a:r>
              <a:rPr lang="es-ES" sz="2400" dirty="0" smtClean="0"/>
              <a:t> y </a:t>
            </a:r>
            <a:r>
              <a:rPr lang="es-ES" sz="2400" i="1" dirty="0" err="1" smtClean="0"/>
              <a:t>Celestia</a:t>
            </a:r>
            <a:r>
              <a:rPr lang="es-ES" sz="2400" dirty="0" smtClean="0"/>
              <a:t>.</a:t>
            </a:r>
          </a:p>
          <a:p>
            <a:endParaRPr lang="es-ES" sz="24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7276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51557" cy="586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432" y="332655"/>
            <a:ext cx="4150326" cy="586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426358" cy="481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961" y="980728"/>
            <a:ext cx="7252263" cy="48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nosotrosylasestrellas\EXPO ESTRELLAS\lunatierraso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4550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232" y="799795"/>
            <a:ext cx="8772128" cy="493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D:\PERFILW7\Desktop\PrtScr capture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509" y="888506"/>
            <a:ext cx="866809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CARPETASFOTOS\2014_12_16estrellas\2014_1216estrellas\2014_1216estrellas018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99" y="287956"/>
            <a:ext cx="7980349" cy="59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CARPETASFOTOS\2014_12_16estrellas\2014_1216estrellas\2014_1216estrellas02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329" y="137392"/>
            <a:ext cx="8345504" cy="62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CARPETASFOTOS\2014_12_16estrellas\2014_1216estrellas\2014_1216estrellas02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8151"/>
            <a:ext cx="7399716" cy="55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CARPETASFOTOS\2014_12_16estrellas\2014_1216estrellas\2014_1216estrellas02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99" y="548680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 Image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482" y="2064119"/>
            <a:ext cx="6552097" cy="2267565"/>
          </a:xfrm>
          <a:prstGeom prst="rect">
            <a:avLst/>
          </a:prstGeom>
        </p:spPr>
      </p:pic>
      <p:sp>
        <p:nvSpPr>
          <p:cNvPr id="3" name="AutoShape 8" descr="https://dl-web.dropbox.com/get/BriandaNoviembre2014/IMGP0042.JPG?_subject_uid=16919996&amp;w=AAC5TnchQaQ8vYHSQimq_qahivFVx2o4w5xTsiMeYVYc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10" descr="https://dl-web.dropbox.com/get/BriandaNoviembre2014/IMGP0042.JPG?_subject_uid=16919996&amp;w=AAC5TnchQaQ8vYHSQimq_qahivFVx2o4w5xTsiMeYVYc5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514938"/>
            <a:ext cx="7740352" cy="580526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755577" y="1772816"/>
            <a:ext cx="77403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FF00"/>
                </a:solidFill>
              </a:rPr>
              <a:t>“El cielo que asombró a griegos y romanos</a:t>
            </a:r>
            <a:r>
              <a:rPr lang="es-ES" sz="3200" b="1" dirty="0" smtClean="0">
                <a:solidFill>
                  <a:srgbClr val="FFFF00"/>
                </a:solidFill>
              </a:rPr>
              <a:t>”</a:t>
            </a:r>
          </a:p>
          <a:p>
            <a:endParaRPr lang="es-ES" sz="3200" b="1" dirty="0" smtClean="0">
              <a:solidFill>
                <a:srgbClr val="FFFF00"/>
              </a:solidFill>
            </a:endParaRPr>
          </a:p>
          <a:p>
            <a:r>
              <a:rPr lang="es-ES" sz="3200" b="1" dirty="0">
                <a:solidFill>
                  <a:srgbClr val="FFFF00"/>
                </a:solidFill>
              </a:rPr>
              <a:t>“Impactos sobre la tierra</a:t>
            </a:r>
            <a:r>
              <a:rPr lang="es-ES" sz="3200" b="1" dirty="0" smtClean="0">
                <a:solidFill>
                  <a:srgbClr val="FFFF00"/>
                </a:solidFill>
              </a:rPr>
              <a:t>”</a:t>
            </a:r>
          </a:p>
          <a:p>
            <a:endParaRPr lang="es-ES" sz="3200" b="1" dirty="0" smtClean="0">
              <a:solidFill>
                <a:srgbClr val="FFFF00"/>
              </a:solidFill>
            </a:endParaRPr>
          </a:p>
          <a:p>
            <a:r>
              <a:rPr lang="es-ES" sz="3200" b="1" dirty="0">
                <a:solidFill>
                  <a:srgbClr val="FFFF00"/>
                </a:solidFill>
              </a:rPr>
              <a:t>“Origen y evolución del Universo</a:t>
            </a:r>
            <a:r>
              <a:rPr lang="es-ES" sz="3200" b="1" dirty="0" smtClean="0">
                <a:solidFill>
                  <a:srgbClr val="FFFF00"/>
                </a:solidFill>
              </a:rPr>
              <a:t>”</a:t>
            </a:r>
          </a:p>
          <a:p>
            <a:endParaRPr lang="es-ES" sz="3200" b="1" dirty="0" smtClean="0">
              <a:solidFill>
                <a:srgbClr val="FFFF00"/>
              </a:solidFill>
            </a:endParaRPr>
          </a:p>
          <a:p>
            <a:r>
              <a:rPr lang="es-ES" sz="3200" b="1" dirty="0">
                <a:solidFill>
                  <a:srgbClr val="FFFF00"/>
                </a:solidFill>
              </a:rPr>
              <a:t>“La restauración del Mapa del Cielo: criterios e intervenciones”</a:t>
            </a:r>
          </a:p>
        </p:txBody>
      </p:sp>
      <p:pic>
        <p:nvPicPr>
          <p:cNvPr id="2050" name="Picture 2" descr="D:\HISTORICOS\ANDPIH\ixjornadas\150169_700050883425180_6709440793562186871_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47663"/>
            <a:ext cx="5076825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737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APEROS AGRÍCOLAS Y MATERIAL DEL GABINETE DE AGRICULTURA.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800" dirty="0" smtClean="0"/>
              <a:t>Preparada para la visita del grupo de países participantes en el proyecto </a:t>
            </a:r>
            <a:r>
              <a:rPr lang="en-US" sz="2800" dirty="0" smtClean="0"/>
              <a:t>Erasmus</a:t>
            </a:r>
            <a:r>
              <a:rPr lang="en-US" sz="2800" dirty="0"/>
              <a:t>+ KA2 "</a:t>
            </a:r>
            <a:r>
              <a:rPr lang="en-US" sz="2800" i="1" dirty="0"/>
              <a:t>XX-XXI Century Jobs: Bridge the </a:t>
            </a:r>
            <a:r>
              <a:rPr lang="en-US" sz="2800" i="1" dirty="0" smtClean="0"/>
              <a:t>Gap</a:t>
            </a:r>
            <a:r>
              <a:rPr lang="en-US" sz="2800" dirty="0" smtClean="0"/>
              <a:t>“. (</a:t>
            </a:r>
            <a:r>
              <a:rPr lang="en-US" sz="2800" dirty="0" err="1" smtClean="0"/>
              <a:t>Polonia</a:t>
            </a:r>
            <a:r>
              <a:rPr lang="en-US" sz="2800" dirty="0" smtClean="0"/>
              <a:t>, </a:t>
            </a:r>
            <a:r>
              <a:rPr lang="en-US" sz="2800" dirty="0" err="1" smtClean="0"/>
              <a:t>Hungría</a:t>
            </a:r>
            <a:r>
              <a:rPr lang="en-US" sz="2800" dirty="0" smtClean="0"/>
              <a:t>, Bulgaria, </a:t>
            </a:r>
            <a:r>
              <a:rPr lang="en-US" sz="2800" dirty="0" err="1" smtClean="0"/>
              <a:t>Turquía</a:t>
            </a:r>
            <a:r>
              <a:rPr lang="en-US" sz="2800" dirty="0" smtClean="0"/>
              <a:t>, </a:t>
            </a:r>
            <a:r>
              <a:rPr lang="en-US" sz="2800" dirty="0" err="1" smtClean="0"/>
              <a:t>Grecia</a:t>
            </a:r>
            <a:r>
              <a:rPr lang="en-US" sz="2800" dirty="0" smtClean="0"/>
              <a:t> e Italia).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err="1" smtClean="0"/>
              <a:t>Nuestro</a:t>
            </a:r>
            <a:r>
              <a:rPr lang="en-US" sz="2800" dirty="0" smtClean="0"/>
              <a:t> </a:t>
            </a:r>
            <a:r>
              <a:rPr lang="en-US" sz="2800" dirty="0" err="1" smtClean="0"/>
              <a:t>Instituto</a:t>
            </a:r>
            <a:r>
              <a:rPr lang="en-US" sz="2800" dirty="0" smtClean="0"/>
              <a:t> </a:t>
            </a:r>
            <a:r>
              <a:rPr lang="en-US" sz="2800" dirty="0" err="1" smtClean="0"/>
              <a:t>trabaja</a:t>
            </a:r>
            <a:r>
              <a:rPr lang="en-US" sz="2800" dirty="0" smtClean="0"/>
              <a:t> en la re-</a:t>
            </a:r>
            <a:r>
              <a:rPr lang="en-US" sz="2800" dirty="0" err="1" smtClean="0"/>
              <a:t>visión</a:t>
            </a:r>
            <a:r>
              <a:rPr lang="en-US" sz="2800" dirty="0" smtClean="0"/>
              <a:t> de </a:t>
            </a:r>
            <a:r>
              <a:rPr lang="en-US" sz="2800" dirty="0" err="1" smtClean="0"/>
              <a:t>ocupaciones</a:t>
            </a:r>
            <a:r>
              <a:rPr lang="en-US" sz="2800" dirty="0" smtClean="0"/>
              <a:t> </a:t>
            </a:r>
            <a:r>
              <a:rPr lang="en-US" sz="2800" dirty="0" err="1" smtClean="0"/>
              <a:t>tradicionales</a:t>
            </a:r>
            <a:r>
              <a:rPr lang="en-US" sz="2800" dirty="0"/>
              <a:t> </a:t>
            </a:r>
            <a:r>
              <a:rPr lang="en-US" sz="2800" dirty="0" err="1" smtClean="0"/>
              <a:t>agrarias</a:t>
            </a:r>
            <a:r>
              <a:rPr lang="en-US" sz="2800" dirty="0" smtClean="0"/>
              <a:t> (</a:t>
            </a:r>
            <a:r>
              <a:rPr lang="en-US" sz="2800" dirty="0" err="1" smtClean="0"/>
              <a:t>apicultura</a:t>
            </a:r>
            <a:r>
              <a:rPr lang="en-US" sz="2800" dirty="0" smtClean="0"/>
              <a:t>, </a:t>
            </a:r>
            <a:r>
              <a:rPr lang="en-US" sz="2800" dirty="0" err="1" smtClean="0"/>
              <a:t>aceites</a:t>
            </a:r>
            <a:r>
              <a:rPr lang="en-US" sz="2800" dirty="0" smtClean="0"/>
              <a:t> </a:t>
            </a:r>
            <a:r>
              <a:rPr lang="en-US" sz="2800" dirty="0" err="1" smtClean="0"/>
              <a:t>esenciales</a:t>
            </a:r>
            <a:r>
              <a:rPr lang="en-US" sz="2800" dirty="0" smtClean="0"/>
              <a:t> </a:t>
            </a:r>
            <a:r>
              <a:rPr lang="en-US" sz="2800" dirty="0" err="1" smtClean="0"/>
              <a:t>especialmente</a:t>
            </a:r>
            <a:r>
              <a:rPr lang="en-US" sz="2800" dirty="0" smtClean="0"/>
              <a:t>).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640960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1946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APEROS AGRÍCOLAS Y MATERIAL DEL GABINETE DE AGRICULTURA.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55575" y="6356350"/>
            <a:ext cx="8736905" cy="365125"/>
          </a:xfrm>
        </p:spPr>
        <p:txBody>
          <a:bodyPr/>
          <a:lstStyle/>
          <a:p>
            <a:r>
              <a:rPr lang="es-ES" dirty="0" smtClean="0"/>
              <a:t>Dos exposiciones y un hallazgo. IX Jornadas de Institutos Históricos. Mahón, mayo de 2015.</a:t>
            </a:r>
            <a:endParaRPr lang="es-ES" dirty="0"/>
          </a:p>
        </p:txBody>
      </p:sp>
      <p:pic>
        <p:nvPicPr>
          <p:cNvPr id="1026" name="Picture 2" descr="G:\CARPETASFOTOS\2015_03_09Briandaexpoagricola\Fotos de Elena García\IMG_8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2223" y="1600200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CARPETASFOTOS\2015_03_09Briandaexpoagricola\IMG_8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6072562" cy="45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CARPETASFOTOS\2015_03_09Briandaexpoagricola\IMGP5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010" y="1700808"/>
            <a:ext cx="6728137" cy="471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CARPETASFOTOS\2015_03_09Briandaexpoagricola\IMGP5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56" y="1592382"/>
            <a:ext cx="6831153" cy="457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CARPETASFOTOS\2015_03_09Briandaexpoagricola\IMGP50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4848"/>
            <a:ext cx="7196446" cy="48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CARPETASFOTOS\2015_03_09Briandaexpoagricola\IMGP50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62431"/>
            <a:ext cx="6695767" cy="44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Resultado de imagen de nobleza batur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12" descr="Resultado de imagen de nobleza batur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7" name="Picture 13" descr="D:\HISTORICOS\ANDPIH\ixjornadas\noblez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029" y="1527021"/>
            <a:ext cx="3641179" cy="50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8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736</Words>
  <Application>Microsoft Office PowerPoint</Application>
  <PresentationFormat>Presentación en pantalla (4:3)</PresentationFormat>
  <Paragraphs>76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DOS EXPOSICIONES Y UN HALLAZGO </vt:lpstr>
      <vt:lpstr>PLANTEAMIENTO Y CIRCUNSTANCIAS:</vt:lpstr>
      <vt:lpstr>NOSOTROS Y LAS ESTRELLAS:</vt:lpstr>
      <vt:lpstr>NOSOTROS Y LAS ESTRELLAS:</vt:lpstr>
      <vt:lpstr>NOSOTROS Y LAS ESTRELLAS</vt:lpstr>
      <vt:lpstr>NOSOTROS Y LAS ESTRELLAS:</vt:lpstr>
      <vt:lpstr>Diapositiva 7</vt:lpstr>
      <vt:lpstr>APEROS AGRÍCOLAS Y MATERIAL DEL GABINETE DE AGRICULTURA.</vt:lpstr>
      <vt:lpstr>APEROS AGRÍCOLAS Y MATERIAL DEL GABINETE DE AGRICULTURA.</vt:lpstr>
      <vt:lpstr>APEROS AGRÍCOLAS Y MATERIAL DEL GABINETE DE AGRICULTURA.</vt:lpstr>
      <vt:lpstr>EL HALLAZGO.</vt:lpstr>
      <vt:lpstr>EL HALLAZGO.</vt:lpstr>
      <vt:lpstr>DOS EXPOSICIONES Y UN HALLAZGO.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 EXPOSICIONES Y UN HALLAZGO Juan Leal Pérez-Chao</dc:title>
  <dc:creator>Juan Leal</dc:creator>
  <cp:lastModifiedBy>Usuari Menorca</cp:lastModifiedBy>
  <cp:revision>39</cp:revision>
  <dcterms:created xsi:type="dcterms:W3CDTF">2015-04-16T14:44:35Z</dcterms:created>
  <dcterms:modified xsi:type="dcterms:W3CDTF">2015-05-03T08:32:03Z</dcterms:modified>
</cp:coreProperties>
</file>