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1" r:id="rId3"/>
    <p:sldId id="314" r:id="rId4"/>
    <p:sldId id="322" r:id="rId5"/>
    <p:sldId id="266" r:id="rId6"/>
    <p:sldId id="256" r:id="rId7"/>
    <p:sldId id="264" r:id="rId8"/>
    <p:sldId id="263" r:id="rId9"/>
    <p:sldId id="258" r:id="rId10"/>
    <p:sldId id="257" r:id="rId11"/>
    <p:sldId id="315" r:id="rId12"/>
    <p:sldId id="316" r:id="rId13"/>
    <p:sldId id="277" r:id="rId14"/>
    <p:sldId id="308" r:id="rId15"/>
    <p:sldId id="328" r:id="rId16"/>
    <p:sldId id="309" r:id="rId17"/>
    <p:sldId id="329" r:id="rId18"/>
    <p:sldId id="310" r:id="rId19"/>
    <p:sldId id="271" r:id="rId20"/>
    <p:sldId id="272" r:id="rId21"/>
    <p:sldId id="280" r:id="rId22"/>
    <p:sldId id="284" r:id="rId23"/>
    <p:sldId id="288" r:id="rId24"/>
    <p:sldId id="319" r:id="rId25"/>
    <p:sldId id="320" r:id="rId26"/>
    <p:sldId id="327" r:id="rId27"/>
    <p:sldId id="330" r:id="rId28"/>
    <p:sldId id="294" r:id="rId29"/>
    <p:sldId id="323" r:id="rId30"/>
    <p:sldId id="324" r:id="rId31"/>
    <p:sldId id="273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7" r:id="rId42"/>
    <p:sldId id="321" r:id="rId43"/>
    <p:sldId id="318" r:id="rId44"/>
    <p:sldId id="317" r:id="rId45"/>
    <p:sldId id="331" r:id="rId46"/>
    <p:sldId id="274" r:id="rId4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AE517-F6BF-482A-ABAE-BD0A9B68700E}" type="datetimeFigureOut">
              <a:rPr lang="es-ES" smtClean="0"/>
              <a:pPr/>
              <a:t>02/05/2015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C146-DA9A-45D8-B25F-3D68480C94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cnum.cnam.fr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03PHOTO\SAM_3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9991" cy="2857496"/>
          </a:xfrm>
          <a:prstGeom prst="rect">
            <a:avLst/>
          </a:prstGeom>
          <a:noFill/>
        </p:spPr>
      </p:pic>
      <p:pic>
        <p:nvPicPr>
          <p:cNvPr id="5" name="Picture 3" descr="F:\103PHOTO\SAM_3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272" y="3938215"/>
            <a:ext cx="5190728" cy="2919785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4" y="428604"/>
            <a:ext cx="4000496" cy="3155963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</a:rPr>
              <a:t>CONTEXTO HISTÓRICO Y SU PUESTA EN VALOR</a:t>
            </a:r>
            <a:endParaRPr lang="es-ES" sz="4800" b="1" dirty="0">
              <a:solidFill>
                <a:srgbClr val="FF0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28596" y="3857628"/>
            <a:ext cx="3143240" cy="1643074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INSTRUMENTOS DE COSMOGRAFÍA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14348" y="3000372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IES  ALFONSO X, MURCIA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42910" y="648866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Menorca, Mayo 2015</a:t>
            </a:r>
            <a:endParaRPr lang="es-ES" dirty="0"/>
          </a:p>
        </p:txBody>
      </p:sp>
      <p:pic>
        <p:nvPicPr>
          <p:cNvPr id="4098" name="Picture 2" descr="H:\MENORCA 15 HISTORICOS TODOS ARCHIVOS\FOTOS MENORCA IES JOAN RAMIS\IX_Jornadas_Institutos_Historicos joan ramis.jpg"/>
          <p:cNvPicPr>
            <a:picLocks noChangeAspect="1" noChangeArrowheads="1"/>
          </p:cNvPicPr>
          <p:nvPr/>
        </p:nvPicPr>
        <p:blipFill>
          <a:blip r:embed="rId4" cstate="print"/>
          <a:srcRect t="29687" b="26562"/>
          <a:stretch>
            <a:fillRect/>
          </a:stretch>
        </p:blipFill>
        <p:spPr bwMode="auto">
          <a:xfrm>
            <a:off x="1214414" y="5732034"/>
            <a:ext cx="1143008" cy="707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es-ES" dirty="0" smtClean="0"/>
              <a:t>OLAYO DIAZ GIMENEZ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85720" y="928670"/>
            <a:ext cx="4040188" cy="6397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S" dirty="0" smtClean="0"/>
              <a:t>EL  INSTITUTO Y EL VIEJO OBSERVATORIO METEOROLOGICO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000496" y="714356"/>
            <a:ext cx="5143504" cy="428628"/>
          </a:xfrm>
        </p:spPr>
        <p:txBody>
          <a:bodyPr>
            <a:noAutofit/>
          </a:bodyPr>
          <a:lstStyle/>
          <a:p>
            <a:pPr algn="ctr"/>
            <a:r>
              <a:rPr lang="es-ES" sz="1800" dirty="0" smtClean="0"/>
              <a:t>ESTADO DESDE PRINCIPIOS DE  S XX HASTA 1987</a:t>
            </a:r>
            <a:endParaRPr lang="es-ES" sz="1800" dirty="0"/>
          </a:p>
        </p:txBody>
      </p:sp>
      <p:pic>
        <p:nvPicPr>
          <p:cNvPr id="1026" name="Picture 2" descr="E:\ALFONSO X 13-14 TRABAJO BADAJOZ\BIBBLIO OLAYO Y OTROS\Murcia-Instituto-7182C-actualida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57818" y="4214818"/>
            <a:ext cx="3143272" cy="2357454"/>
          </a:xfrm>
          <a:prstGeom prst="rect">
            <a:avLst/>
          </a:prstGeom>
          <a:noFill/>
        </p:spPr>
      </p:pic>
      <p:pic>
        <p:nvPicPr>
          <p:cNvPr id="1027" name="Picture 3" descr="E:\ALFONSO X 13-14 TRABAJO BADAJOZ\BIBBLIO OLAYO Y OTROS\Murcia-Instituto-7182C-perspeti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14686"/>
            <a:ext cx="4429156" cy="3321868"/>
          </a:xfrm>
          <a:prstGeom prst="rect">
            <a:avLst/>
          </a:prstGeom>
          <a:noFill/>
        </p:spPr>
      </p:pic>
      <p:pic>
        <p:nvPicPr>
          <p:cNvPr id="1028" name="Picture 4" descr="E:\ALFONSO X 13-14 TRABAJO BADAJOZ\BIBBLIO OLAYO Y OTROS\Murcia-Instituto-7182C-detall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214422"/>
            <a:ext cx="3857652" cy="2893239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357158" y="1643050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Creado 1862 con el código  de la AEMET 7182C. Recopiló información hasta 1955. Registró el 29-07-1876 47,8ºC, temperatura máxima de la Región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2060"/>
                </a:solidFill>
              </a:rPr>
              <a:t>FRANCISCO CÁNOVAS COBEÑO </a:t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b="1" dirty="0" smtClean="0">
                <a:solidFill>
                  <a:srgbClr val="002060"/>
                </a:solidFill>
              </a:rPr>
              <a:t>(1821-1904)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FRANCISCO CÁNOVAS COBEÑO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20" y="1214422"/>
            <a:ext cx="8572560" cy="5143536"/>
          </a:xfrm>
        </p:spPr>
        <p:txBody>
          <a:bodyPr>
            <a:normAutofit/>
          </a:bodyPr>
          <a:lstStyle/>
          <a:p>
            <a:pPr algn="just"/>
            <a:r>
              <a:rPr lang="es-ES" sz="2800" b="1" dirty="0" smtClean="0"/>
              <a:t>Nació en Lorca (1821)</a:t>
            </a:r>
            <a:r>
              <a:rPr lang="es-ES" sz="2800" dirty="0" smtClean="0"/>
              <a:t>. Se licenció en Medicina y ejerció como </a:t>
            </a:r>
            <a:r>
              <a:rPr lang="es-ES" sz="2800" b="1" dirty="0" smtClean="0"/>
              <a:t>catedrático en el Instituto de Lorca</a:t>
            </a:r>
            <a:r>
              <a:rPr lang="es-ES" sz="2800" dirty="0" smtClean="0"/>
              <a:t>, desde 1864. Se licenció además en Cirugía y Ciencias Naturales. Suprimido el Instituto de Lorca, f</a:t>
            </a:r>
            <a:r>
              <a:rPr lang="es-ES" sz="2800" b="1" dirty="0" smtClean="0"/>
              <a:t>ue nombrado catedrático de Física y Química en el Instituto de Murcia, desde 1885</a:t>
            </a:r>
            <a:r>
              <a:rPr lang="es-ES" sz="2800" dirty="0" smtClean="0"/>
              <a:t>, con un sueldo de 3.500 pesetas. </a:t>
            </a:r>
            <a:r>
              <a:rPr lang="es-ES" sz="2800" b="1" dirty="0" smtClean="0"/>
              <a:t>En 1890, pasó a la cátedra de Historia Natural.</a:t>
            </a:r>
            <a:r>
              <a:rPr lang="es-ES" sz="2800" dirty="0" smtClean="0"/>
              <a:t> </a:t>
            </a:r>
          </a:p>
          <a:p>
            <a:pPr algn="just"/>
            <a:endParaRPr lang="es-ES" sz="2800" dirty="0" smtClean="0"/>
          </a:p>
          <a:p>
            <a:pPr algn="just"/>
            <a:r>
              <a:rPr lang="es-ES" sz="2800" b="1" dirty="0" smtClean="0"/>
              <a:t>Las compras de material se redujeron</a:t>
            </a:r>
            <a:r>
              <a:rPr lang="es-ES" sz="2800" dirty="0" smtClean="0"/>
              <a:t> por falta de presupuesto y </a:t>
            </a:r>
            <a:r>
              <a:rPr lang="es-ES" sz="2800" b="1" dirty="0" smtClean="0"/>
              <a:t>se centraron en la calidad y nivel científico (38 instrumentos)</a:t>
            </a:r>
            <a:r>
              <a:rPr lang="es-ES" sz="2800" dirty="0" smtClean="0"/>
              <a:t>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46076"/>
            <a:ext cx="8229600" cy="1082660"/>
          </a:xfrm>
        </p:spPr>
        <p:txBody>
          <a:bodyPr>
            <a:normAutofit fontScale="90000"/>
          </a:bodyPr>
          <a:lstStyle/>
          <a:p>
            <a:r>
              <a:rPr lang="es-ES" sz="3100" dirty="0" smtClean="0"/>
              <a:t/>
            </a:r>
            <a:br>
              <a:rPr lang="es-ES" sz="3100" dirty="0" smtClean="0"/>
            </a:br>
            <a:r>
              <a:rPr lang="es-ES" sz="3100" dirty="0"/>
              <a:t/>
            </a:r>
            <a:br>
              <a:rPr lang="es-ES" sz="3100" dirty="0"/>
            </a:br>
            <a:r>
              <a:rPr lang="es-ES" sz="3100" dirty="0" smtClean="0"/>
              <a:t/>
            </a:r>
            <a:br>
              <a:rPr lang="es-ES" sz="3100" dirty="0" smtClean="0"/>
            </a:br>
            <a:r>
              <a:rPr lang="es-ES" sz="3100" b="1" dirty="0" smtClean="0">
                <a:solidFill>
                  <a:srgbClr val="FF0000"/>
                </a:solidFill>
              </a:rPr>
              <a:t>CONTEXTO </a:t>
            </a:r>
            <a:r>
              <a:rPr lang="es-ES" sz="3100" b="1" dirty="0">
                <a:solidFill>
                  <a:srgbClr val="FF0000"/>
                </a:solidFill>
              </a:rPr>
              <a:t>HISTÓRICO EN TORNO A LAS ADQUISICIONES DE </a:t>
            </a:r>
            <a:r>
              <a:rPr lang="es-ES" sz="3100" b="1" dirty="0" smtClean="0">
                <a:solidFill>
                  <a:srgbClr val="FF0000"/>
                </a:solidFill>
              </a:rPr>
              <a:t>COSMOGRAFÍA  </a:t>
            </a:r>
            <a:r>
              <a:rPr lang="es-ES" sz="3100" b="1" dirty="0">
                <a:solidFill>
                  <a:srgbClr val="FF0000"/>
                </a:solidFill>
              </a:rPr>
              <a:t>Y DE </a:t>
            </a:r>
            <a:r>
              <a:rPr lang="es-ES" sz="3100" b="1" dirty="0" smtClean="0">
                <a:solidFill>
                  <a:srgbClr val="FF0000"/>
                </a:solidFill>
              </a:rPr>
              <a:t> LOS </a:t>
            </a:r>
            <a:r>
              <a:rPr lang="es-ES" sz="3100" b="1" dirty="0">
                <a:solidFill>
                  <a:srgbClr val="FF0000"/>
                </a:solidFill>
              </a:rPr>
              <a:t>INSTRUMENTOS EN </a:t>
            </a:r>
            <a:r>
              <a:rPr lang="es-ES" sz="3100" b="1" dirty="0" smtClean="0">
                <a:solidFill>
                  <a:srgbClr val="FF0000"/>
                </a:solidFill>
              </a:rPr>
              <a:t>GENERAL </a:t>
            </a:r>
            <a:r>
              <a:rPr lang="es-ES" sz="3100" b="1" dirty="0">
                <a:solidFill>
                  <a:srgbClr val="FF0000"/>
                </a:solidFill>
              </a:rPr>
              <a:t/>
            </a:r>
            <a:br>
              <a:rPr lang="es-ES" sz="3100" b="1" dirty="0">
                <a:solidFill>
                  <a:srgbClr val="FF0000"/>
                </a:solidFill>
              </a:rPr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488315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dirty="0" smtClean="0"/>
              <a:t>Las </a:t>
            </a:r>
            <a:r>
              <a:rPr lang="es-ES" b="1" dirty="0" smtClean="0"/>
              <a:t>rentas propias del Instituto</a:t>
            </a:r>
            <a:r>
              <a:rPr lang="es-ES" dirty="0" smtClean="0"/>
              <a:t> permitieron destinar a la compra y mantenimiento de los Gabinetes una importante suma de dinero.</a:t>
            </a:r>
          </a:p>
          <a:p>
            <a:pPr algn="just"/>
            <a:r>
              <a:rPr lang="es-ES" dirty="0" smtClean="0"/>
              <a:t> La </a:t>
            </a:r>
            <a:r>
              <a:rPr lang="es-ES" dirty="0"/>
              <a:t>importancia de </a:t>
            </a:r>
            <a:r>
              <a:rPr lang="es-ES" dirty="0" smtClean="0"/>
              <a:t>los gabinetes y sus aparatos, fue tal que</a:t>
            </a:r>
            <a:r>
              <a:rPr lang="es-ES" b="1" dirty="0" smtClean="0"/>
              <a:t> hubo una exposición de los mismos en </a:t>
            </a:r>
            <a:r>
              <a:rPr lang="es-ES" b="1" dirty="0"/>
              <a:t>la Feria de Septiembre</a:t>
            </a:r>
            <a:r>
              <a:rPr lang="es-ES" dirty="0"/>
              <a:t> (Hernández Pina, </a:t>
            </a:r>
            <a:r>
              <a:rPr lang="es-ES" dirty="0" smtClean="0"/>
              <a:t>1983).</a:t>
            </a:r>
          </a:p>
          <a:p>
            <a:pPr algn="just"/>
            <a:r>
              <a:rPr lang="es-ES" dirty="0" smtClean="0"/>
              <a:t> </a:t>
            </a:r>
            <a:r>
              <a:rPr lang="es-ES" dirty="0"/>
              <a:t>Hubo un parón fruto </a:t>
            </a:r>
            <a:r>
              <a:rPr lang="es-ES" dirty="0" smtClean="0"/>
              <a:t>durante el </a:t>
            </a:r>
            <a:r>
              <a:rPr lang="es-ES" b="1" dirty="0"/>
              <a:t>Sexenio Revolucionario (1868-74), </a:t>
            </a:r>
            <a:r>
              <a:rPr lang="es-ES" dirty="0"/>
              <a:t>en </a:t>
            </a:r>
            <a:r>
              <a:rPr lang="es-ES" dirty="0" smtClean="0"/>
              <a:t>el </a:t>
            </a:r>
            <a:r>
              <a:rPr lang="es-ES" dirty="0"/>
              <a:t>que el Estado suspende pagos</a:t>
            </a:r>
            <a:r>
              <a:rPr lang="es-ES" b="1" dirty="0"/>
              <a:t> y no pueden cobrarse los intereses de la </a:t>
            </a:r>
            <a:r>
              <a:rPr lang="es-ES" b="1" dirty="0" smtClean="0"/>
              <a:t>Deuda</a:t>
            </a:r>
            <a:r>
              <a:rPr lang="es-ES" dirty="0" smtClean="0"/>
              <a:t>. </a:t>
            </a:r>
          </a:p>
          <a:p>
            <a:pPr algn="just"/>
            <a:r>
              <a:rPr lang="es-ES" dirty="0" smtClean="0"/>
              <a:t> </a:t>
            </a:r>
            <a:r>
              <a:rPr lang="es-ES" b="1" dirty="0"/>
              <a:t>A partir del curso </a:t>
            </a:r>
            <a:r>
              <a:rPr lang="es-ES" b="1" dirty="0" smtClean="0"/>
              <a:t>1875-76, </a:t>
            </a:r>
            <a:r>
              <a:rPr lang="es-ES" dirty="0" smtClean="0"/>
              <a:t>se recupera la situación, </a:t>
            </a:r>
            <a:r>
              <a:rPr lang="es-ES" b="1" dirty="0" smtClean="0"/>
              <a:t>disponiendo </a:t>
            </a:r>
            <a:r>
              <a:rPr lang="es-ES" b="1" dirty="0"/>
              <a:t>de 3.484 objetos </a:t>
            </a:r>
            <a:r>
              <a:rPr lang="es-ES" b="1" dirty="0" smtClean="0"/>
              <a:t>(418 </a:t>
            </a:r>
            <a:r>
              <a:rPr lang="es-ES" b="1" dirty="0"/>
              <a:t>de </a:t>
            </a:r>
            <a:r>
              <a:rPr lang="es-ES" b="1" dirty="0" smtClean="0"/>
              <a:t>Física).</a:t>
            </a:r>
          </a:p>
          <a:p>
            <a:pPr algn="just"/>
            <a:r>
              <a:rPr lang="es-ES" dirty="0" smtClean="0"/>
              <a:t>La situación cambió </a:t>
            </a:r>
            <a:r>
              <a:rPr lang="es-ES" b="1" dirty="0" smtClean="0"/>
              <a:t>a finales de los 80</a:t>
            </a:r>
            <a:r>
              <a:rPr lang="es-ES" dirty="0" smtClean="0"/>
              <a:t>, coincidiendo con los aparatos analizados, con presupuestos más restrictivos </a:t>
            </a:r>
            <a:r>
              <a:rPr lang="es-ES" b="1" dirty="0" smtClean="0"/>
              <a:t>al hacerse cargo el Estado, desde 1887, de los centros educativos, lo que supuso la incautación de sus bienes</a:t>
            </a:r>
            <a:r>
              <a:rPr lang="es-ES" dirty="0" smtClean="0"/>
              <a:t>.</a:t>
            </a:r>
            <a:endParaRPr lang="es-ES" dirty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Autofit/>
          </a:bodyPr>
          <a:lstStyle/>
          <a:p>
            <a:r>
              <a:rPr lang="es-ES" sz="3600" dirty="0" smtClean="0"/>
              <a:t>EL PRIMER CENTRO OFICIAL DE SEGUNDA ENSEÑANZA DE MURCIA</a:t>
            </a:r>
            <a:endParaRPr lang="es-ES" sz="36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17021"/>
          <a:stretch>
            <a:fillRect/>
          </a:stretch>
        </p:blipFill>
        <p:spPr bwMode="auto">
          <a:xfrm>
            <a:off x="1285852" y="3500438"/>
            <a:ext cx="635379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29992" b="34018"/>
          <a:stretch>
            <a:fillRect/>
          </a:stretch>
        </p:blipFill>
        <p:spPr bwMode="auto">
          <a:xfrm>
            <a:off x="0" y="1428736"/>
            <a:ext cx="919837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es-ES" sz="3200" dirty="0" smtClean="0"/>
              <a:t>EL PRIMER CENTRO OFICIAL DE SEGUNDA ENSEÑANZA DE MURCIA</a:t>
            </a:r>
            <a:endParaRPr lang="es-ES" sz="32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138870"/>
            <a:ext cx="4357718" cy="471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b="75703"/>
          <a:stretch>
            <a:fillRect/>
          </a:stretch>
        </p:blipFill>
        <p:spPr bwMode="auto">
          <a:xfrm>
            <a:off x="0" y="1071546"/>
            <a:ext cx="914400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es-ES" sz="3200" dirty="0" smtClean="0"/>
              <a:t>EL PRIMER CENTRO OFICIAL DE SEGUNDA ENSEÑANZA DE MURCIA</a:t>
            </a:r>
            <a:endParaRPr lang="es-ES" sz="32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4047"/>
          <a:stretch>
            <a:fillRect/>
          </a:stretch>
        </p:blipFill>
        <p:spPr bwMode="auto">
          <a:xfrm>
            <a:off x="285720" y="1142983"/>
            <a:ext cx="3714776" cy="551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643" t="24503" r="5701" b="29454"/>
          <a:stretch>
            <a:fillRect/>
          </a:stretch>
        </p:blipFill>
        <p:spPr bwMode="auto">
          <a:xfrm>
            <a:off x="3750463" y="1714488"/>
            <a:ext cx="5393537" cy="414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es-ES" sz="3200" dirty="0" smtClean="0"/>
              <a:t>EL PRIMER CENTRO OFICIAL DE SEGUNDA ENSEÑANZA DE MURCIA</a:t>
            </a:r>
            <a:endParaRPr lang="es-ES" sz="32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 smtClean="0"/>
              <a:t>Ingresos 1875-76</a:t>
            </a:r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357685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t="24863" b="48837"/>
          <a:stretch>
            <a:fillRect/>
          </a:stretch>
        </p:blipFill>
        <p:spPr bwMode="auto">
          <a:xfrm>
            <a:off x="3286116" y="3050106"/>
            <a:ext cx="5857884" cy="230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>EL PRIMER CENTRO OFICIAL DE SEGUNDA ENSEÑANZA DE MURCIA</a:t>
            </a:r>
            <a:endParaRPr lang="es-ES" sz="36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 smtClean="0"/>
              <a:t>Ingresos 1899-1900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1357298"/>
            <a:ext cx="3690207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" b="63737"/>
          <a:stretch>
            <a:fillRect/>
          </a:stretch>
        </p:blipFill>
        <p:spPr bwMode="auto">
          <a:xfrm>
            <a:off x="3857620" y="2428868"/>
            <a:ext cx="52863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939784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</a:rPr>
              <a:t>FABRICANTES Y SUMINISTRADORES DE APARATOS I</a:t>
            </a:r>
            <a:br>
              <a:rPr lang="es-ES" sz="3600" b="1" dirty="0" smtClean="0">
                <a:solidFill>
                  <a:srgbClr val="FF0000"/>
                </a:solidFill>
              </a:rPr>
            </a:br>
            <a:endParaRPr lang="es-ES" sz="36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</p:spPr>
        <p:txBody>
          <a:bodyPr>
            <a:noAutofit/>
          </a:bodyPr>
          <a:lstStyle/>
          <a:p>
            <a:pPr algn="just"/>
            <a:r>
              <a:rPr lang="es-ES_tradnl" sz="2400" dirty="0" smtClean="0"/>
              <a:t>El </a:t>
            </a:r>
            <a:r>
              <a:rPr lang="es-ES_tradnl" sz="2400" b="1" dirty="0" smtClean="0">
                <a:solidFill>
                  <a:srgbClr val="C00000"/>
                </a:solidFill>
              </a:rPr>
              <a:t>Dipleidoscopio</a:t>
            </a:r>
            <a:r>
              <a:rPr lang="es-ES_tradnl" sz="2400" dirty="0" smtClean="0"/>
              <a:t> fue fabricado por</a:t>
            </a:r>
            <a:r>
              <a:rPr lang="es-ES_tradnl" sz="2400" b="1" dirty="0" smtClean="0"/>
              <a:t> </a:t>
            </a:r>
            <a:r>
              <a:rPr lang="es-ES_tradnl" sz="2400" b="1" dirty="0" smtClean="0">
                <a:solidFill>
                  <a:srgbClr val="C00000"/>
                </a:solidFill>
              </a:rPr>
              <a:t>S</a:t>
            </a:r>
            <a:r>
              <a:rPr lang="es-ES_tradnl" sz="2400" b="1" u="sng" dirty="0" smtClean="0">
                <a:solidFill>
                  <a:srgbClr val="C00000"/>
                </a:solidFill>
              </a:rPr>
              <a:t>ÉCRETAN</a:t>
            </a:r>
            <a:r>
              <a:rPr lang="es-ES_tradnl" sz="2400" dirty="0" smtClean="0"/>
              <a:t>. Costó </a:t>
            </a:r>
            <a:r>
              <a:rPr lang="es-ES_tradnl" sz="2400" b="1" dirty="0" smtClean="0"/>
              <a:t>17 reales de vellón</a:t>
            </a:r>
            <a:r>
              <a:rPr lang="es-ES_tradnl" sz="2400" dirty="0" smtClean="0"/>
              <a:t>, moneda en curso en 1862-63. Los mayores suministradores de aparatos fueron franceses (97 de los 137 en total de los que sabemos quien fue su fabricante o distribuidor). La firma </a:t>
            </a:r>
            <a:r>
              <a:rPr lang="es-ES_tradnl" sz="2400" dirty="0" err="1" smtClean="0"/>
              <a:t>Sécretan</a:t>
            </a:r>
            <a:r>
              <a:rPr lang="es-ES_tradnl" sz="2400" dirty="0" smtClean="0"/>
              <a:t> aportó 17 de esos aparatos al Instituto (la tercera casa en nº de aparatos). </a:t>
            </a:r>
          </a:p>
          <a:p>
            <a:pPr algn="just"/>
            <a:r>
              <a:rPr lang="es-ES_tradnl" sz="2400" dirty="0" smtClean="0"/>
              <a:t>Empresa fundada por </a:t>
            </a:r>
            <a:r>
              <a:rPr lang="de-DE" sz="2400" b="1" dirty="0" smtClean="0"/>
              <a:t>Marc Louis Secrétan</a:t>
            </a:r>
            <a:r>
              <a:rPr lang="de-DE" sz="2400" dirty="0" smtClean="0"/>
              <a:t> (1804-1867) en 1844 en Paris, especializándose en instrumentos de precisión. En 1845 se fusionó con </a:t>
            </a:r>
            <a:r>
              <a:rPr lang="de-DE" sz="2400" b="1" dirty="0" smtClean="0"/>
              <a:t>Lerebours</a:t>
            </a:r>
            <a:r>
              <a:rPr lang="de-DE" sz="2400" dirty="0" smtClean="0"/>
              <a:t> (creada por Nicolas Marie Paymal Lerebours, 1807-1873</a:t>
            </a:r>
            <a:r>
              <a:rPr lang="de-DE" sz="2400" dirty="0" smtClean="0"/>
              <a:t>). </a:t>
            </a:r>
            <a:endParaRPr lang="de-DE" sz="2400" dirty="0" smtClean="0"/>
          </a:p>
          <a:p>
            <a:pPr algn="just"/>
            <a:r>
              <a:rPr lang="de-DE" sz="2400" dirty="0" smtClean="0"/>
              <a:t>Fue absorbida por </a:t>
            </a:r>
            <a:r>
              <a:rPr lang="de-DE" sz="2400" b="1" dirty="0" smtClean="0"/>
              <a:t>Morín</a:t>
            </a:r>
            <a:r>
              <a:rPr lang="de-DE" sz="2400" dirty="0" smtClean="0"/>
              <a:t>; empresa</a:t>
            </a:r>
            <a:r>
              <a:rPr lang="es-ES_tradnl" sz="2400" dirty="0" smtClean="0"/>
              <a:t> creada en 1880 por Henri </a:t>
            </a:r>
            <a:r>
              <a:rPr lang="es-ES_tradnl" sz="2400" dirty="0" err="1" smtClean="0"/>
              <a:t>Morin</a:t>
            </a:r>
            <a:r>
              <a:rPr lang="es-ES_tradnl" sz="2400" dirty="0" smtClean="0"/>
              <a:t>  a mediados del s XX. 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INSTRUMENTOS DE COSMOGRAFÍA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闒粀펤闀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4000528" cy="451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闒粀펤闀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428736"/>
            <a:ext cx="2930532" cy="458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571736" y="6215082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CRONÓMETRO SOLAR DE M. FLÉCHET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357298"/>
            <a:ext cx="8858280" cy="550070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de-DE" dirty="0" smtClean="0"/>
              <a:t>El </a:t>
            </a:r>
            <a:r>
              <a:rPr lang="de-DE" b="1" dirty="0" smtClean="0">
                <a:solidFill>
                  <a:srgbClr val="C00000"/>
                </a:solidFill>
              </a:rPr>
              <a:t>Cronómetro solar</a:t>
            </a:r>
            <a:r>
              <a:rPr lang="de-DE" dirty="0" smtClean="0"/>
              <a:t> fue adquirido a </a:t>
            </a:r>
            <a:r>
              <a:rPr lang="de-DE" b="1" u="sng" dirty="0" smtClean="0">
                <a:solidFill>
                  <a:srgbClr val="C00000"/>
                </a:solidFill>
              </a:rPr>
              <a:t>FCO DALMAU E </a:t>
            </a:r>
            <a:r>
              <a:rPr lang="de-DE" b="1" u="sng" dirty="0" smtClean="0">
                <a:solidFill>
                  <a:srgbClr val="C00000"/>
                </a:solidFill>
              </a:rPr>
              <a:t>HIJO</a:t>
            </a:r>
            <a:r>
              <a:rPr lang="de-DE" b="1" u="sng" dirty="0" smtClean="0">
                <a:solidFill>
                  <a:srgbClr val="C00000"/>
                </a:solidFill>
              </a:rPr>
              <a:t>, ÓPTICOS</a:t>
            </a:r>
            <a:r>
              <a:rPr lang="de-DE" dirty="0" smtClean="0"/>
              <a:t>, </a:t>
            </a:r>
            <a:r>
              <a:rPr lang="de-DE" dirty="0" smtClean="0"/>
              <a:t>empresa </a:t>
            </a:r>
            <a:r>
              <a:rPr lang="de-DE" b="1" dirty="0" smtClean="0"/>
              <a:t>fundada en 1834</a:t>
            </a:r>
            <a:r>
              <a:rPr lang="de-DE" dirty="0" smtClean="0"/>
              <a:t> en </a:t>
            </a:r>
            <a:r>
              <a:rPr lang="de-DE" b="1" dirty="0" smtClean="0"/>
              <a:t>Barcelona</a:t>
            </a:r>
            <a:r>
              <a:rPr lang="de-DE" dirty="0" smtClean="0"/>
              <a:t>. Es el único aparato documentado perteneciente a esta firma comercial y desconocemos, tanto la fecha de adquisición exacta como el precio de compra. </a:t>
            </a:r>
          </a:p>
          <a:p>
            <a:pPr algn="just"/>
            <a:r>
              <a:rPr lang="de-DE" dirty="0" smtClean="0"/>
              <a:t>Esta empresa fue uno de los</a:t>
            </a:r>
            <a:r>
              <a:rPr lang="de-DE" b="1" dirty="0" smtClean="0"/>
              <a:t> pocos ejemplos en España</a:t>
            </a:r>
            <a:r>
              <a:rPr lang="de-DE" dirty="0" smtClean="0"/>
              <a:t> de su dedicación a la </a:t>
            </a:r>
            <a:r>
              <a:rPr lang="de-DE" b="1" dirty="0" smtClean="0"/>
              <a:t>construcción de instrumentos de precisión</a:t>
            </a:r>
            <a:r>
              <a:rPr lang="de-DE" dirty="0" smtClean="0"/>
              <a:t>. Actividad que se desarrollará </a:t>
            </a:r>
            <a:r>
              <a:rPr lang="de-DE" b="1" dirty="0" smtClean="0"/>
              <a:t>a partir de 1870.</a:t>
            </a:r>
          </a:p>
          <a:p>
            <a:pPr algn="just"/>
            <a:r>
              <a:rPr lang="de-DE" b="1" dirty="0" smtClean="0"/>
              <a:t>A partir de 1885 la casa pasará a llamarse Dalmau y Faura</a:t>
            </a:r>
            <a:r>
              <a:rPr lang="de-DE" dirty="0" smtClean="0"/>
              <a:t>, </a:t>
            </a:r>
            <a:r>
              <a:rPr lang="de-DE" dirty="0" smtClean="0"/>
              <a:t>hijos y continuará </a:t>
            </a:r>
            <a:r>
              <a:rPr lang="de-DE" dirty="0" smtClean="0"/>
              <a:t>con su sucesor e hijo, Tomás. Disponemos de catalogos de Dalmau desde 1877.  Francisco Dalmau i Faura fue el </a:t>
            </a:r>
            <a:r>
              <a:rPr lang="de-DE" b="1" dirty="0" smtClean="0"/>
              <a:t>pionero de la luz eléctrica y el teléfono en España</a:t>
            </a:r>
            <a:r>
              <a:rPr lang="de-DE" dirty="0" smtClean="0"/>
              <a:t> y también muy polifacético, puesto que que de músico pasó a óptico.</a:t>
            </a:r>
            <a:endParaRPr lang="es-ES" dirty="0" smtClean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</a:rPr>
              <a:t>FABRICANTES Y SUMINISTRADORES DE APARATOS II</a:t>
            </a:r>
            <a:br>
              <a:rPr lang="es-ES" sz="3600" b="1" dirty="0" smtClean="0">
                <a:solidFill>
                  <a:srgbClr val="FF0000"/>
                </a:solidFill>
              </a:rPr>
            </a:br>
            <a:endParaRPr lang="es-E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2060"/>
                </a:solidFill>
              </a:rPr>
              <a:t>CATALOGOS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CATALOGOS SECRETAN 1850</a:t>
            </a:r>
            <a:endParaRPr lang="es-E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3357586" cy="559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428736"/>
            <a:ext cx="5000628" cy="470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BRUJULAS SECRETAN</a:t>
            </a:r>
            <a:endParaRPr lang="es-ES" dirty="0"/>
          </a:p>
        </p:txBody>
      </p:sp>
      <p:pic>
        <p:nvPicPr>
          <p:cNvPr id="3074" name="Picture 2" descr="H:\MENORCA 15 HISTORICOS TODOS ARCHIVOS\INFORMACION DE ASEISTE Y OTROS VER FABRICANTES\APARATOS MUSEO 15\0005_V_3_814_1234 secretan 186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23835" cy="6858000"/>
          </a:xfrm>
          <a:prstGeom prst="rect">
            <a:avLst/>
          </a:prstGeom>
          <a:noFill/>
        </p:spPr>
      </p:pic>
      <p:sp>
        <p:nvSpPr>
          <p:cNvPr id="7" name="6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5" name="Picture 3" descr="H:\MENORCA 15 HISTORICOS TODOS ARCHIVOS\INFORMACION DE ASEISTE Y OTROS VER FABRICANTES\APARATOS MUSEO 15\0027_T_27_761_1129 secretan 1846 dipleidoscopio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37180"/>
          <a:stretch>
            <a:fillRect/>
          </a:stretch>
        </p:blipFill>
        <p:spPr bwMode="auto">
          <a:xfrm>
            <a:off x="4786314" y="1214422"/>
            <a:ext cx="4071966" cy="379501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16113" t="30000" r="12109" b="31250"/>
          <a:stretch>
            <a:fillRect/>
          </a:stretch>
        </p:blipFill>
        <p:spPr bwMode="auto">
          <a:xfrm>
            <a:off x="3786182" y="5163180"/>
            <a:ext cx="5357818" cy="169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CATALOGOS MORIN</a:t>
            </a:r>
            <a:endParaRPr lang="es-ES" dirty="0"/>
          </a:p>
        </p:txBody>
      </p:sp>
      <p:pic>
        <p:nvPicPr>
          <p:cNvPr id="3" name="Picture 2" descr="闒粀펤闀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85860"/>
            <a:ext cx="3600400" cy="528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CATALOGOS MORIN</a:t>
            </a:r>
            <a:endParaRPr lang="es-ES" dirty="0"/>
          </a:p>
        </p:txBody>
      </p:sp>
      <p:pic>
        <p:nvPicPr>
          <p:cNvPr id="13314" name="Picture 2" descr="F:\ALFONSO X 13-14 TRABAJO BADAJOZ\CATALOGOS RECARTE OTROS\mo_cat1_gr MOR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686645"/>
            <a:ext cx="8880844" cy="469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ATELIERS R. MAILHAT</a:t>
            </a:r>
            <a:endParaRPr lang="es-ES" dirty="0"/>
          </a:p>
        </p:txBody>
      </p:sp>
      <p:pic>
        <p:nvPicPr>
          <p:cNvPr id="7170" name="Picture 2" descr="H:\MENORCA 15 HISTORICOS TODOS ARCHIVOS\INFORMACION DE ASEISTE Y OTROS VER FABRICANTES\APARATOS MUSEO 15\0028_T_25_787_1260 DIPLEIDOSCOPE Y PARA QUE SIRVE 1900 mailhat ex director secret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3569618" cy="5715016"/>
          </a:xfrm>
          <a:prstGeom prst="rect">
            <a:avLst/>
          </a:prstGeom>
          <a:noFill/>
        </p:spPr>
      </p:pic>
      <p:pic>
        <p:nvPicPr>
          <p:cNvPr id="7171" name="Picture 3" descr="H:\MENORCA 15 HISTORICOS TODOS ARCHIVOS\INFORMACION DE ASEISTE Y OTROS VER FABRICANTES\APARATOS MUSEO 15\0028_T_25_787_1260 DIPLEIDOSCOPE Y PARA QUE SIRVE.gif"/>
          <p:cNvPicPr>
            <a:picLocks noChangeAspect="1" noChangeArrowheads="1"/>
          </p:cNvPicPr>
          <p:nvPr/>
        </p:nvPicPr>
        <p:blipFill>
          <a:blip r:embed="rId3"/>
          <a:srcRect l="-3922" t="5698" b="-1225"/>
          <a:stretch>
            <a:fillRect/>
          </a:stretch>
        </p:blipFill>
        <p:spPr bwMode="auto">
          <a:xfrm>
            <a:off x="5357786" y="928670"/>
            <a:ext cx="3786214" cy="5572164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 l="54199" t="22500" r="28955" b="33750"/>
          <a:stretch>
            <a:fillRect/>
          </a:stretch>
        </p:blipFill>
        <p:spPr bwMode="auto">
          <a:xfrm>
            <a:off x="3357555" y="2105846"/>
            <a:ext cx="2230906" cy="339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Autofit/>
          </a:bodyPr>
          <a:lstStyle/>
          <a:p>
            <a:r>
              <a:rPr lang="es-ES" sz="3600" dirty="0" smtClean="0"/>
              <a:t>CRONOMETRO SOLAR</a:t>
            </a:r>
            <a:endParaRPr lang="es-ES" sz="3600" dirty="0"/>
          </a:p>
        </p:txBody>
      </p:sp>
      <p:pic>
        <p:nvPicPr>
          <p:cNvPr id="8194" name="Picture 2" descr="H:\MENORCA 15 HISTORICOS TODOS ARCHIVOS\INFORMACION DE ASEISTE Y OTROS VER FABRICANTES\APARATOS MUSEO 15\0312_T_306_803_1159  DUCRETET portada.gif"/>
          <p:cNvPicPr>
            <a:picLocks noChangeAspect="1" noChangeArrowheads="1"/>
          </p:cNvPicPr>
          <p:nvPr/>
        </p:nvPicPr>
        <p:blipFill>
          <a:blip r:embed="rId2"/>
          <a:srcRect t="3529"/>
          <a:stretch>
            <a:fillRect/>
          </a:stretch>
        </p:blipFill>
        <p:spPr bwMode="auto">
          <a:xfrm>
            <a:off x="0" y="714356"/>
            <a:ext cx="3993905" cy="5857892"/>
          </a:xfrm>
          <a:prstGeom prst="rect">
            <a:avLst/>
          </a:prstGeom>
          <a:noFill/>
        </p:spPr>
      </p:pic>
      <p:pic>
        <p:nvPicPr>
          <p:cNvPr id="8195" name="Picture 3" descr="H:\MENORCA 15 HISTORICOS TODOS ARCHIVOS\INFORMACION DE ASEISTE Y OTROS VER FABRICANTES\APARATOS MUSEO 15\0312_T_306_803_1159 chronometre solaire DUCRETET PAG 30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34" y="642918"/>
            <a:ext cx="4071966" cy="5877221"/>
          </a:xfrm>
          <a:prstGeom prst="rect">
            <a:avLst/>
          </a:prstGeom>
          <a:noFill/>
        </p:spPr>
      </p:pic>
      <p:pic>
        <p:nvPicPr>
          <p:cNvPr id="8196" name="Picture 4" descr="H:\MENORCA 15 HISTORICOS TODOS ARCHIVOS\INFORMACION DE ASEISTE Y OTROS VER FABRICANTES\DUCRETET IMAG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000108"/>
            <a:ext cx="1571636" cy="236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LA NATURE, REVUE DES SCIENCES 1875</a:t>
            </a:r>
            <a:endParaRPr lang="es-ES" sz="3600" dirty="0"/>
          </a:p>
        </p:txBody>
      </p:sp>
      <p:pic>
        <p:nvPicPr>
          <p:cNvPr id="19457" name="Picture 1" descr="H:\MENORCA 15 HISTORICOS TODOS ARCHIVOS\INFORMACION DE ASEISTE Y OTROS VER FABRICANTES\APARATOS MUSEO 15\0003_V_0_966_1417 la nature revue des sciences 1875 cronometro solar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60350" y="714356"/>
            <a:ext cx="4188257" cy="6143644"/>
          </a:xfrm>
          <a:prstGeom prst="rect">
            <a:avLst/>
          </a:prstGeom>
          <a:noFill/>
        </p:spPr>
      </p:pic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Picture 2" descr="H:\MENORCA 15 HISTORICOS TODOS ARCHIVOS\INFORMACION DE ASEISTE Y OTROS VER FABRICANTES\APARATOS MUSEO 15\0003_V_0_966_1417 la nature reviue des sciences 187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675405"/>
            <a:ext cx="4214810" cy="6182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CRONOMETRO SOLAR</a:t>
            </a:r>
            <a:endParaRPr lang="es-ES" dirty="0"/>
          </a:p>
        </p:txBody>
      </p:sp>
      <p:pic>
        <p:nvPicPr>
          <p:cNvPr id="1026" name="Picture 2" descr="H:\MENORCA 15 HISTORICOS TODOS ARCHIVOS\FOTOS INVENTORES CONSTRUCTORES\guyoux_9 cronometro solai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2814800" cy="4707024"/>
          </a:xfrm>
          <a:prstGeom prst="rect">
            <a:avLst/>
          </a:prstGeom>
          <a:noFill/>
        </p:spPr>
      </p:pic>
      <p:pic>
        <p:nvPicPr>
          <p:cNvPr id="5" name="4 Imagen"/>
          <p:cNvPicPr/>
          <p:nvPr/>
        </p:nvPicPr>
        <p:blipFill>
          <a:blip r:embed="rId3"/>
          <a:srcRect l="14826" t="30448" r="12101" b="11368"/>
          <a:stretch>
            <a:fillRect/>
          </a:stretch>
        </p:blipFill>
        <p:spPr bwMode="auto">
          <a:xfrm>
            <a:off x="3214678" y="1000108"/>
            <a:ext cx="592932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28564" t="28750" r="20166" b="11250"/>
          <a:stretch>
            <a:fillRect/>
          </a:stretch>
        </p:blipFill>
        <p:spPr bwMode="auto">
          <a:xfrm>
            <a:off x="3500430" y="2214553"/>
            <a:ext cx="5643570" cy="386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INSTRUMENTOS DE COSMOGRAFÍA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7" descr="闒粀펤闀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3496567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闒粀펤闀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1071" y="1785926"/>
            <a:ext cx="500647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571736" y="6215082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DIPLEIDOSCOPIO de EDWARD JOHN DENT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CRONOMETRO SOLAR</a:t>
            </a: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1000108"/>
            <a:ext cx="5778950" cy="501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130494"/>
            <a:ext cx="8858279" cy="47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928670"/>
            <a:ext cx="3071802" cy="485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REFERENCIAS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929330"/>
          </a:xfrm>
        </p:spPr>
        <p:txBody>
          <a:bodyPr>
            <a:normAutofit/>
          </a:bodyPr>
          <a:lstStyle/>
          <a:p>
            <a:r>
              <a:rPr lang="es-ES_tradnl" sz="1600" dirty="0" err="1" smtClean="0"/>
              <a:t>Conservatoire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numérique</a:t>
            </a:r>
            <a:r>
              <a:rPr lang="es-ES_tradnl" sz="1600" dirty="0" smtClean="0"/>
              <a:t> des </a:t>
            </a:r>
            <a:r>
              <a:rPr lang="es-ES_tradnl" sz="1600" dirty="0" err="1" smtClean="0"/>
              <a:t>Arts</a:t>
            </a:r>
            <a:r>
              <a:rPr lang="es-ES_tradnl" sz="1600" dirty="0" smtClean="0"/>
              <a:t> et </a:t>
            </a:r>
            <a:r>
              <a:rPr lang="es-ES_tradnl" sz="1600" dirty="0" err="1" smtClean="0"/>
              <a:t>Métiers</a:t>
            </a:r>
            <a:r>
              <a:rPr lang="es-ES_tradnl" sz="1600" dirty="0" smtClean="0"/>
              <a:t> (CNUM). </a:t>
            </a:r>
            <a:r>
              <a:rPr lang="es-ES" sz="1600" dirty="0" smtClean="0"/>
              <a:t>Colección de Instrumentos </a:t>
            </a:r>
            <a:r>
              <a:rPr lang="es-ES" sz="1600" dirty="0" err="1" smtClean="0"/>
              <a:t>d’Astronomie</a:t>
            </a:r>
            <a:r>
              <a:rPr lang="es-ES" sz="1600" dirty="0" smtClean="0"/>
              <a:t> del CNAM-MUSEE.fr. Recuperado de </a:t>
            </a:r>
            <a:r>
              <a:rPr lang="es-ES" sz="1600" u="sng" dirty="0" smtClean="0">
                <a:hlinkClick r:id="rId2"/>
              </a:rPr>
              <a:t>http://cnum.cnam.fr/</a:t>
            </a:r>
            <a:endParaRPr lang="es-ES" sz="1600" dirty="0" smtClean="0"/>
          </a:p>
          <a:p>
            <a:r>
              <a:rPr lang="pt-BR" sz="1600" dirty="0" err="1" smtClean="0"/>
              <a:t>Dalmau</a:t>
            </a:r>
            <a:r>
              <a:rPr lang="pt-BR" sz="1600" dirty="0" smtClean="0"/>
              <a:t>, F. (1877), </a:t>
            </a:r>
            <a:r>
              <a:rPr lang="pt-BR" sz="1600" i="1" dirty="0" smtClean="0"/>
              <a:t>Catálogo General. Aparatos é Instrumentos para </a:t>
            </a:r>
            <a:r>
              <a:rPr lang="pt-BR" sz="1600" i="1" dirty="0" err="1" smtClean="0"/>
              <a:t>las</a:t>
            </a:r>
            <a:r>
              <a:rPr lang="pt-BR" sz="1600" i="1" dirty="0" smtClean="0"/>
              <a:t>  </a:t>
            </a:r>
            <a:r>
              <a:rPr lang="pt-BR" sz="1600" i="1" dirty="0" err="1" smtClean="0"/>
              <a:t>Ciencias</a:t>
            </a:r>
            <a:r>
              <a:rPr lang="pt-BR" sz="1600" i="1" dirty="0" smtClean="0"/>
              <a:t>,   Artes  é   Industria.</a:t>
            </a:r>
            <a:r>
              <a:rPr lang="pt-BR" sz="1600" dirty="0" smtClean="0"/>
              <a:t>  C</a:t>
            </a:r>
            <a:r>
              <a:rPr lang="es-ES_tradnl" sz="1600" dirty="0" err="1" smtClean="0"/>
              <a:t>uaderno</a:t>
            </a:r>
            <a:r>
              <a:rPr lang="es-ES_tradnl" sz="1600" dirty="0" smtClean="0"/>
              <a:t> 1º</a:t>
            </a:r>
            <a:r>
              <a:rPr lang="es-ES_tradnl" sz="1600" i="1" dirty="0" smtClean="0"/>
              <a:t>.</a:t>
            </a:r>
            <a:r>
              <a:rPr lang="es-ES_tradnl" sz="1600" dirty="0" smtClean="0"/>
              <a:t>,  Barcelona,  Francisco </a:t>
            </a:r>
            <a:r>
              <a:rPr lang="es-ES_tradnl" sz="1600" dirty="0" err="1" smtClean="0"/>
              <a:t>Dalmau</a:t>
            </a:r>
            <a:r>
              <a:rPr lang="es-ES_tradnl" sz="1600" dirty="0" smtClean="0"/>
              <a:t> é Hijo </a:t>
            </a:r>
            <a:r>
              <a:rPr lang="es-ES_tradnl" sz="1600" dirty="0" err="1" smtClean="0"/>
              <a:t>Opticos</a:t>
            </a:r>
            <a:r>
              <a:rPr lang="es-ES_tradnl" sz="1600" dirty="0" smtClean="0"/>
              <a:t>-Constructores , 128 p. Se encuentra en  Valencia</a:t>
            </a:r>
            <a:endParaRPr lang="es-ES" sz="1600" dirty="0" smtClean="0"/>
          </a:p>
          <a:p>
            <a:r>
              <a:rPr lang="en-GB" sz="1600" dirty="0" smtClean="0"/>
              <a:t>Dent, Edward. J. F.R.A.S., Assoc. I.C.E (1867) </a:t>
            </a:r>
            <a:r>
              <a:rPr lang="en-GB" sz="1600" i="1" dirty="0" smtClean="0"/>
              <a:t>A Description of The </a:t>
            </a:r>
            <a:r>
              <a:rPr lang="en-GB" sz="1600" i="1" dirty="0" err="1" smtClean="0"/>
              <a:t>Dipleidoscope</a:t>
            </a:r>
            <a:r>
              <a:rPr lang="en-GB" sz="1600" i="1" dirty="0" smtClean="0"/>
              <a:t>, or Double-Reflecting Meridian and Altitude Instrument.</a:t>
            </a:r>
            <a:r>
              <a:rPr lang="en-GB" sz="1600" dirty="0" smtClean="0"/>
              <a:t> With Plain Instructions for the method of using it in the correction of time-</a:t>
            </a:r>
            <a:r>
              <a:rPr lang="en-GB" sz="1600" dirty="0" err="1" smtClean="0"/>
              <a:t>keepens</a:t>
            </a:r>
            <a:r>
              <a:rPr lang="en-GB" sz="1600" dirty="0" smtClean="0"/>
              <a:t>. Eighth Edition. London.</a:t>
            </a:r>
            <a:endParaRPr lang="es-ES" sz="1600" dirty="0" smtClean="0"/>
          </a:p>
          <a:p>
            <a:r>
              <a:rPr lang="fr-FR" sz="1600" dirty="0" smtClean="0"/>
              <a:t>Ducretet, E. (1887). </a:t>
            </a:r>
            <a:r>
              <a:rPr lang="fr-FR" sz="1600" i="1" dirty="0" smtClean="0"/>
              <a:t>Catalogue </a:t>
            </a:r>
            <a:r>
              <a:rPr lang="fr-FR" sz="1600" i="1" dirty="0" err="1" smtClean="0"/>
              <a:t>Raisinné</a:t>
            </a:r>
            <a:r>
              <a:rPr lang="fr-FR" sz="1600" i="1" dirty="0" smtClean="0"/>
              <a:t> des Instruments de Précision</a:t>
            </a:r>
            <a:r>
              <a:rPr lang="fr-FR" sz="1600" dirty="0" smtClean="0"/>
              <a:t>. Première et Deuxième Parties PHYSIQUE </a:t>
            </a:r>
            <a:r>
              <a:rPr lang="fr-FR" sz="1600" dirty="0" err="1" smtClean="0"/>
              <a:t>GËNERALE.Rue</a:t>
            </a:r>
            <a:r>
              <a:rPr lang="fr-FR" sz="1600" dirty="0" smtClean="0"/>
              <a:t> Claude-Bernard, 75-Paris.</a:t>
            </a:r>
            <a:endParaRPr lang="es-ES" sz="1600" dirty="0" smtClean="0"/>
          </a:p>
          <a:p>
            <a:r>
              <a:rPr lang="fr-FR" sz="1600" dirty="0" smtClean="0"/>
              <a:t>Hernández Pina, F. (1983). </a:t>
            </a:r>
            <a:r>
              <a:rPr lang="fr-FR" sz="1600" i="1" dirty="0" smtClean="0"/>
              <a:t>El primer </a:t>
            </a:r>
            <a:r>
              <a:rPr lang="fr-FR" sz="1600" i="1" dirty="0" err="1" smtClean="0"/>
              <a:t>centro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oficial</a:t>
            </a:r>
            <a:r>
              <a:rPr lang="fr-FR" sz="1600" i="1" dirty="0" smtClean="0"/>
              <a:t> de </a:t>
            </a:r>
            <a:r>
              <a:rPr lang="fr-FR" sz="1600" i="1" dirty="0" err="1" smtClean="0"/>
              <a:t>segunda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enseñanza</a:t>
            </a:r>
            <a:r>
              <a:rPr lang="fr-FR" sz="1600" i="1" dirty="0" smtClean="0"/>
              <a:t> en Murcia</a:t>
            </a:r>
            <a:r>
              <a:rPr lang="fr-FR" sz="1600" dirty="0" smtClean="0"/>
              <a:t>. Murcia: </a:t>
            </a:r>
            <a:r>
              <a:rPr lang="fr-FR" sz="1600" dirty="0" err="1" smtClean="0"/>
              <a:t>Universidad</a:t>
            </a:r>
            <a:r>
              <a:rPr lang="fr-FR" sz="1600" dirty="0" smtClean="0"/>
              <a:t> de Murcia</a:t>
            </a:r>
            <a:endParaRPr lang="es-ES" sz="1600" dirty="0" smtClean="0"/>
          </a:p>
          <a:p>
            <a:r>
              <a:rPr lang="fr-FR" sz="1600" dirty="0" err="1" smtClean="0"/>
              <a:t>Lerebours,N</a:t>
            </a:r>
            <a:r>
              <a:rPr lang="fr-FR" sz="1600" dirty="0" smtClean="0"/>
              <a:t> et </a:t>
            </a:r>
            <a:r>
              <a:rPr lang="fr-FR" sz="1600" dirty="0" err="1" smtClean="0"/>
              <a:t>Secretan,G</a:t>
            </a:r>
            <a:r>
              <a:rPr lang="fr-FR" sz="1600" dirty="0" smtClean="0"/>
              <a:t> (1853), </a:t>
            </a:r>
            <a:r>
              <a:rPr lang="fr-FR" sz="1600" i="1" dirty="0" smtClean="0"/>
              <a:t>Catalogue et Prix des Instruments D´Astronomie.</a:t>
            </a:r>
            <a:r>
              <a:rPr lang="fr-FR" sz="1600" dirty="0" smtClean="0"/>
              <a:t> Place du Point-Neuf, Quai de l’ Horloge,</a:t>
            </a:r>
            <a:r>
              <a:rPr lang="fr-FR" sz="1600" i="1" dirty="0" smtClean="0"/>
              <a:t> </a:t>
            </a:r>
            <a:r>
              <a:rPr lang="fr-FR" sz="1600" dirty="0" smtClean="0"/>
              <a:t>Paris</a:t>
            </a:r>
            <a:endParaRPr lang="es-ES" sz="1600" dirty="0" smtClean="0"/>
          </a:p>
          <a:p>
            <a:r>
              <a:rPr lang="es-ES" sz="1600" dirty="0" smtClean="0"/>
              <a:t>Sánchez González, A. (1987). El museo de física. En R. Jiménez Madrid (Ed.),</a:t>
            </a:r>
            <a:r>
              <a:rPr lang="es-ES" sz="1600" i="1" dirty="0" smtClean="0"/>
              <a:t> El Instituto Alfonso X el Sabio: 150 años de Historia</a:t>
            </a:r>
            <a:r>
              <a:rPr lang="es-ES" sz="1600" dirty="0" smtClean="0"/>
              <a:t>. (pp. 289-311). Murcia: Editora Regional de Murcia.</a:t>
            </a:r>
          </a:p>
          <a:p>
            <a:r>
              <a:rPr lang="es-ES_tradnl" sz="1600" dirty="0" smtClean="0"/>
              <a:t>Vidal de Labra, J. A. (2008). </a:t>
            </a:r>
            <a:r>
              <a:rPr lang="es-ES_tradnl" sz="1600" i="1" dirty="0" smtClean="0"/>
              <a:t>El Museo de Física y su contexto histórico-docente- Instituto Alfonso X el sabio</a:t>
            </a:r>
            <a:r>
              <a:rPr lang="es-ES_tradnl" sz="1600" dirty="0" smtClean="0"/>
              <a:t>. Murcia: I.E.S. Alfonso X el Sabio.</a:t>
            </a:r>
            <a:endParaRPr lang="es-ES" sz="1600" dirty="0" smtClean="0"/>
          </a:p>
          <a:p>
            <a:r>
              <a:rPr lang="es-ES_tradnl" sz="1600" dirty="0" smtClean="0"/>
              <a:t>Vidal de Labra, J. A. (2009). </a:t>
            </a:r>
            <a:r>
              <a:rPr lang="es-ES" sz="1600" i="1" dirty="0" smtClean="0"/>
              <a:t>Recorrido histórico-docente por el gabinete de Física del antiguo Instituto Provincial de 2ª Enseñanza de Murcia</a:t>
            </a:r>
            <a:r>
              <a:rPr lang="es-ES" sz="1600" dirty="0" smtClean="0"/>
              <a:t>. </a:t>
            </a:r>
            <a:r>
              <a:rPr lang="es-ES_tradnl" sz="1600" dirty="0" smtClean="0"/>
              <a:t>Murcia: Consejería de Educación, Formación y Empleo</a:t>
            </a:r>
            <a:endParaRPr lang="es-ES" sz="1600" dirty="0" smtClean="0"/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2060"/>
                </a:solidFill>
              </a:rPr>
              <a:t>REFERENCIAS PARA CONSULTAR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REFERENCIAS. IES ALFONSO X MUSAX</a:t>
            </a:r>
            <a:endParaRPr lang="es-ES" dirty="0"/>
          </a:p>
        </p:txBody>
      </p:sp>
      <p:pic>
        <p:nvPicPr>
          <p:cNvPr id="4098" name="Picture 2" descr="F:\103PHOTO\SAM_31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038600" cy="2271713"/>
          </a:xfrm>
          <a:prstGeom prst="rect">
            <a:avLst/>
          </a:prstGeom>
          <a:noFill/>
        </p:spPr>
      </p:pic>
      <p:pic>
        <p:nvPicPr>
          <p:cNvPr id="4099" name="Picture 3" descr="F:\103PHOTO\SAM_31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861048"/>
            <a:ext cx="5190728" cy="2919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PRIMER CENTRO OFICIAL DE SEGUNDA ENSEÑANZA DE MURCIA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204864"/>
            <a:ext cx="3076784" cy="448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783" r="4677"/>
          <a:stretch>
            <a:fillRect/>
          </a:stretch>
        </p:blipFill>
        <p:spPr bwMode="auto">
          <a:xfrm>
            <a:off x="539552" y="2402809"/>
            <a:ext cx="4752528" cy="357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PRIMER CENTRO OFICIAL DE SEGUNDA ENSEÑANZA DE MURCIA</a:t>
            </a:r>
            <a:endParaRPr lang="es-E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269" r="2751" b="4007"/>
          <a:stretch>
            <a:fillRect/>
          </a:stretch>
        </p:blipFill>
        <p:spPr bwMode="auto">
          <a:xfrm>
            <a:off x="1115616" y="1556792"/>
            <a:ext cx="7200800" cy="504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PRIMER CENTRO OFICIAL DE SEGUNDA ENSEÑANZA DE MURCIA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4242257" cy="24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04864"/>
            <a:ext cx="4115485" cy="445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PRIMER CENTRO OFICIAL DE SEGUNDA ENSEÑANZA DE MURCIA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4047"/>
          <a:stretch>
            <a:fillRect/>
          </a:stretch>
        </p:blipFill>
        <p:spPr bwMode="auto">
          <a:xfrm>
            <a:off x="1043608" y="1500175"/>
            <a:ext cx="3480214" cy="516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6988" y="1428736"/>
            <a:ext cx="3467544" cy="519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PRIMER CENTRO OFICIAL DE SEGUNDA ENSEÑANZA DE MURCIA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57298"/>
            <a:ext cx="3487308" cy="519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MUSAX ALFONSO X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500174"/>
            <a:ext cx="4757742" cy="45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INSTRUMENTOS DE COSMOGRAFÍA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:\MENORCA 15 HISTORICOS TODOS ARCHIVOS\Dipleidóscopo\P1140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42984"/>
            <a:ext cx="7233432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MUSEO DE FISICA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02848"/>
            <a:ext cx="4972056" cy="430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FONDOS DE EDUCACION DEL IES ALFONSO X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4143807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FCO DALMAU I FAURA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744" y="1500174"/>
            <a:ext cx="841253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L’EMPIRE DE LA PHYSIQUE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28736"/>
            <a:ext cx="841253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INFORMACIÓN ASEISTE SÉCRETAN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6 Marcador de contenido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85926"/>
            <a:ext cx="82582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LA VOZ Y PROMOCIÓN INTERNACIONAL DE NUESTRO TRABAJO</a:t>
            </a:r>
            <a:endParaRPr lang="es-ES" sz="32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H:\MENORCA 15 HISTORICOS TODOS ARCHIVOS\INFORMACION DE ASEISTE Y OTROS VER FABRICANTES\aseiste 15 angers 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28736"/>
            <a:ext cx="6357982" cy="5409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2428868"/>
            <a:ext cx="7772400" cy="1470025"/>
          </a:xfrm>
        </p:spPr>
        <p:txBody>
          <a:bodyPr/>
          <a:lstStyle/>
          <a:p>
            <a:r>
              <a:rPr lang="es-ES" b="1" dirty="0" smtClean="0">
                <a:solidFill>
                  <a:srgbClr val="002060"/>
                </a:solidFill>
              </a:rPr>
              <a:t>¡MUCHAS GRACIAS POR SU ATENCIÓN!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 descr="H:\MENORCA 15 HISTORICOS TODOS ARCHIVOS\FOTOS MENORCA IES JOAN RAMIS\Cartell expo ies joan ram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1285884" cy="1843101"/>
          </a:xfrm>
          <a:prstGeom prst="rect">
            <a:avLst/>
          </a:prstGeom>
          <a:noFill/>
        </p:spPr>
      </p:pic>
      <p:pic>
        <p:nvPicPr>
          <p:cNvPr id="5123" name="Picture 3" descr="H:\MENORCA 15 HISTORICOS TODOS ARCHIVOS\FOTOS MENORCA IES JOAN RAMIS\ixjornadasinstitutoshistoricos joan ram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76750"/>
            <a:ext cx="91440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INSTRUMENTOS DE COSMOGRAFÍA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2676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3743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85720" y="1225689"/>
            <a:ext cx="8572560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2800" b="1" u="sng" dirty="0" smtClean="0"/>
              <a:t>La colección de Cosmografía en el </a:t>
            </a:r>
            <a:r>
              <a:rPr lang="es-ES" sz="2800" b="1" u="sng" dirty="0" err="1" smtClean="0"/>
              <a:t>MusaX</a:t>
            </a:r>
            <a:endParaRPr lang="es-ES" sz="2800" b="1" dirty="0" smtClean="0"/>
          </a:p>
          <a:p>
            <a:pPr algn="just"/>
            <a:r>
              <a:rPr lang="es-ES" sz="2400" b="1" dirty="0" smtClean="0"/>
              <a:t>Los 2 aparatos de Cosmografía analizados forman parte de los 837 adquiridos en los primeros cien años del Instituto</a:t>
            </a:r>
            <a:r>
              <a:rPr lang="es-ES" sz="2400" dirty="0" smtClean="0"/>
              <a:t>. Aparecen catalogados con los nº 5 y 6 en la </a:t>
            </a:r>
            <a:r>
              <a:rPr lang="es-ES" sz="2400" b="1" dirty="0" smtClean="0"/>
              <a:t>colección de Cosmología</a:t>
            </a:r>
            <a:r>
              <a:rPr lang="es-ES" sz="2400" dirty="0" smtClean="0"/>
              <a:t> (la componen 6 aparatos </a:t>
            </a:r>
            <a:r>
              <a:rPr lang="es-ES" sz="2400" b="1" dirty="0" smtClean="0"/>
              <a:t>(Vidal de Labra, 2008)</a:t>
            </a:r>
          </a:p>
          <a:p>
            <a:endParaRPr lang="es-ES" sz="2400" dirty="0" smtClean="0"/>
          </a:p>
          <a:p>
            <a:pPr algn="just"/>
            <a:r>
              <a:rPr lang="es-ES" sz="2400" b="1" dirty="0" smtClean="0"/>
              <a:t>Sánchez (1987)</a:t>
            </a:r>
            <a:r>
              <a:rPr lang="es-ES" sz="2400" dirty="0" smtClean="0"/>
              <a:t>, quien analiza </a:t>
            </a:r>
            <a:r>
              <a:rPr lang="es-ES" sz="2400" b="1" dirty="0" smtClean="0"/>
              <a:t>197 aparatos de 8 secciones</a:t>
            </a:r>
            <a:r>
              <a:rPr lang="es-ES" sz="2400" dirty="0" smtClean="0"/>
              <a:t>, sólo registra, en la correspondiente a </a:t>
            </a:r>
            <a:r>
              <a:rPr lang="es-ES" sz="2400" b="1" dirty="0" smtClean="0"/>
              <a:t>Óptica</a:t>
            </a:r>
            <a:r>
              <a:rPr lang="es-ES" sz="2400" dirty="0" smtClean="0"/>
              <a:t>, </a:t>
            </a:r>
            <a:r>
              <a:rPr lang="es-ES" sz="2400" b="1" dirty="0" smtClean="0"/>
              <a:t>el cronómetro solar (nº 182)</a:t>
            </a:r>
            <a:r>
              <a:rPr lang="es-ES" sz="2400" dirty="0" smtClean="0"/>
              <a:t>, que “se encuentra en buen estado de conservación”. </a:t>
            </a:r>
            <a:r>
              <a:rPr lang="es-ES" sz="2400" b="1" dirty="0" smtClean="0"/>
              <a:t>No aparece descrito el dipleidoscopio</a:t>
            </a:r>
            <a:r>
              <a:rPr lang="es-ES" sz="2400" dirty="0" smtClean="0"/>
              <a:t>. </a:t>
            </a:r>
            <a:r>
              <a:rPr lang="es-ES" sz="2400" b="1" dirty="0" smtClean="0"/>
              <a:t>Los otros 4, quedan englobados en la Sección de Cosmografía y Agrimensura</a:t>
            </a:r>
            <a:r>
              <a:rPr lang="es-ES" sz="2400" dirty="0" smtClean="0"/>
              <a:t> (</a:t>
            </a:r>
            <a:r>
              <a:rPr lang="es-ES" sz="2400" dirty="0" err="1" smtClean="0"/>
              <a:t>nª</a:t>
            </a:r>
            <a:r>
              <a:rPr lang="es-ES" sz="2400" dirty="0" smtClean="0"/>
              <a:t> 191 a 194), los que en un principio se compraron para la cátedra de Geografía (maquinas cosmográficas y aparatos para la precesión de los equinoccios).</a:t>
            </a: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2060"/>
                </a:solidFill>
              </a:rPr>
              <a:t>OLAYO DÍAZ GIMÉNEZ </a:t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b="1" dirty="0" smtClean="0">
                <a:solidFill>
                  <a:srgbClr val="002060"/>
                </a:solidFill>
              </a:rPr>
              <a:t>(1810-1885)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OLAYO DIAZ GIMENEZ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20" y="1214422"/>
            <a:ext cx="8572560" cy="514353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2600" dirty="0" smtClean="0"/>
              <a:t>Nació en </a:t>
            </a:r>
            <a:r>
              <a:rPr lang="es-ES" sz="2600" b="1" dirty="0" smtClean="0"/>
              <a:t>Almadén (Ciudad Real) en 1810</a:t>
            </a:r>
            <a:r>
              <a:rPr lang="es-ES" sz="2600" dirty="0" smtClean="0"/>
              <a:t>. Se licenció en Medicina y ejerció desde 1842 en los Institutos de Lérida, Cuenca, Pontevedra y Segovia para finalmente llegar a Murcia en 1862 con un sueldo de 2.500 </a:t>
            </a:r>
            <a:r>
              <a:rPr lang="es-ES" sz="2600" dirty="0" err="1" smtClean="0"/>
              <a:t>ptas</a:t>
            </a:r>
            <a:r>
              <a:rPr lang="es-ES" sz="2600" dirty="0" smtClean="0"/>
              <a:t>, desempeñando además la responsabilidad de la </a:t>
            </a:r>
            <a:r>
              <a:rPr lang="es-ES" sz="2600" b="1" dirty="0" smtClean="0"/>
              <a:t>Estación Meteorológica creada en 1860.</a:t>
            </a:r>
            <a:r>
              <a:rPr lang="es-ES" sz="2600" dirty="0" smtClean="0"/>
              <a:t> </a:t>
            </a:r>
          </a:p>
          <a:p>
            <a:pPr algn="just"/>
            <a:r>
              <a:rPr lang="es-ES" sz="2600" dirty="0" smtClean="0"/>
              <a:t>Participó en </a:t>
            </a:r>
            <a:r>
              <a:rPr lang="es-ES" sz="2600" b="1" dirty="0" smtClean="0"/>
              <a:t>conferencias</a:t>
            </a:r>
            <a:r>
              <a:rPr lang="es-ES" sz="2600" dirty="0" smtClean="0"/>
              <a:t>, publicó </a:t>
            </a:r>
            <a:r>
              <a:rPr lang="es-ES" sz="2600" b="1" dirty="0" smtClean="0"/>
              <a:t>obras</a:t>
            </a:r>
            <a:r>
              <a:rPr lang="es-ES" sz="2600" dirty="0" smtClean="0"/>
              <a:t> (</a:t>
            </a:r>
            <a:r>
              <a:rPr lang="es-ES" sz="2600" i="1" dirty="0" smtClean="0"/>
              <a:t>Año Meteórico) y </a:t>
            </a:r>
            <a:r>
              <a:rPr lang="es-ES" sz="2600" dirty="0" smtClean="0"/>
              <a:t>artículos (revista </a:t>
            </a:r>
            <a:r>
              <a:rPr lang="es-ES" sz="2600" i="1" dirty="0" smtClean="0"/>
              <a:t>Aura Murciana, Semanario Murciano</a:t>
            </a:r>
            <a:r>
              <a:rPr lang="es-ES" sz="2600" dirty="0" smtClean="0"/>
              <a:t>…). Desempeñó la cátedra hasta  su </a:t>
            </a:r>
            <a:r>
              <a:rPr lang="es-ES" sz="2600" b="1" dirty="0" smtClean="0"/>
              <a:t>muerte en 1885</a:t>
            </a:r>
            <a:r>
              <a:rPr lang="es-ES" sz="2600" dirty="0" smtClean="0"/>
              <a:t>.</a:t>
            </a:r>
          </a:p>
          <a:p>
            <a:pPr algn="just"/>
            <a:r>
              <a:rPr lang="es-ES" sz="2600" dirty="0" smtClean="0"/>
              <a:t> Hombre de </a:t>
            </a:r>
            <a:r>
              <a:rPr lang="es-ES" sz="2600" b="1" dirty="0" smtClean="0"/>
              <a:t>sólida formación científica y talante progresista</a:t>
            </a:r>
            <a:r>
              <a:rPr lang="es-ES" sz="2600" dirty="0" smtClean="0"/>
              <a:t>, </a:t>
            </a:r>
            <a:r>
              <a:rPr lang="es-ES" sz="2600" b="1" dirty="0" smtClean="0"/>
              <a:t>defensor las tesis evolucionistas</a:t>
            </a:r>
            <a:r>
              <a:rPr lang="es-ES" sz="2600" dirty="0" smtClean="0"/>
              <a:t> en un momento de difícil adscripción a las tesis científico-positivistas.</a:t>
            </a:r>
          </a:p>
          <a:p>
            <a:pPr algn="just"/>
            <a:r>
              <a:rPr lang="es-ES" sz="2600" dirty="0" smtClean="0"/>
              <a:t>En 1877, fue el encargado de realizar determinadas </a:t>
            </a:r>
            <a:r>
              <a:rPr lang="es-ES" sz="2600" b="1" dirty="0" smtClean="0"/>
              <a:t>“experiencias sobre el agua” ante el rey Alfonso XII, quien visitaba la ciudad</a:t>
            </a:r>
            <a:r>
              <a:rPr lang="es-ES" sz="2600" dirty="0" smtClean="0"/>
              <a:t> y se acercó al Instituto aprovechando su importancia y cercanía al Ayuntamiento de Murcia.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OLAYO DIAZ GIMENEZ</a:t>
            </a:r>
            <a:br>
              <a:rPr lang="es-ES" b="1" dirty="0" smtClean="0">
                <a:solidFill>
                  <a:srgbClr val="C00000"/>
                </a:solidFill>
              </a:rPr>
            </a:br>
            <a:r>
              <a:rPr lang="es-ES" b="1" dirty="0" smtClean="0">
                <a:solidFill>
                  <a:srgbClr val="C00000"/>
                </a:solidFill>
              </a:rPr>
              <a:t>Adquisición material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b="1" dirty="0"/>
              <a:t>D. </a:t>
            </a:r>
            <a:r>
              <a:rPr lang="es-ES" b="1" dirty="0" err="1"/>
              <a:t>Olayo</a:t>
            </a:r>
            <a:r>
              <a:rPr lang="es-ES" b="1" dirty="0"/>
              <a:t> Díaz Giménez,</a:t>
            </a:r>
            <a:r>
              <a:rPr lang="es-ES" dirty="0"/>
              <a:t> que desde el curso </a:t>
            </a:r>
            <a:r>
              <a:rPr lang="es-ES" b="1" dirty="0"/>
              <a:t>1862-63 al 1884-85</a:t>
            </a:r>
            <a:r>
              <a:rPr lang="es-ES" dirty="0"/>
              <a:t> asumió la responsabilidad de las compras de material científico fue </a:t>
            </a:r>
            <a:r>
              <a:rPr lang="es-ES" b="1" dirty="0"/>
              <a:t>quien más adquisiciones hizo (</a:t>
            </a:r>
            <a:r>
              <a:rPr lang="es-ES" b="1" dirty="0" smtClean="0"/>
              <a:t>384)</a:t>
            </a:r>
            <a:r>
              <a:rPr lang="es-ES" dirty="0" smtClean="0"/>
              <a:t>. Las razones estarían relacionadas por su coincidencia con </a:t>
            </a:r>
            <a:r>
              <a:rPr lang="es-ES" dirty="0"/>
              <a:t>la época de mayor bonanza económica del Instituto, </a:t>
            </a:r>
            <a:r>
              <a:rPr lang="es-ES" dirty="0" smtClean="0"/>
              <a:t>así </a:t>
            </a:r>
            <a:r>
              <a:rPr lang="es-ES" dirty="0"/>
              <a:t>como ser D. </a:t>
            </a:r>
            <a:r>
              <a:rPr lang="es-ES" dirty="0" err="1"/>
              <a:t>Olayo</a:t>
            </a:r>
            <a:r>
              <a:rPr lang="es-ES" dirty="0"/>
              <a:t> </a:t>
            </a:r>
            <a:r>
              <a:rPr lang="es-ES" b="1" dirty="0"/>
              <a:t>el catedrático que más tiempo ejerció su responsabilidad (22 años y 9 meses).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s-ES" dirty="0" smtClean="0"/>
              <a:t>OLAYO DIAZ GIMÉNEZ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71546"/>
            <a:ext cx="8643966" cy="4483113"/>
          </a:xfrm>
        </p:spPr>
        <p:txBody>
          <a:bodyPr>
            <a:normAutofit/>
          </a:bodyPr>
          <a:lstStyle/>
          <a:p>
            <a:pPr algn="ctr"/>
            <a:r>
              <a:rPr lang="es-ES" sz="2400" dirty="0" smtClean="0"/>
              <a:t>EL INSTITUTO DE MURCIA Y PRIMER OBSERVATORIO ASTRONOMICO, HACIA 1930</a:t>
            </a:r>
            <a:endParaRPr lang="es-ES" sz="2400" dirty="0"/>
          </a:p>
        </p:txBody>
      </p:sp>
      <p:pic>
        <p:nvPicPr>
          <p:cNvPr id="2050" name="Picture 2" descr="E:\ALFONSO X 13-14 TRABAJO BADAJOZ\BIBBLIO OLAYO Y OTROS\Primera-estacion-meteorologica-Murcia-en-1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928802"/>
            <a:ext cx="6929486" cy="4684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518</TotalTime>
  <Words>1441</Words>
  <Application>Microsoft Office PowerPoint</Application>
  <PresentationFormat>Presentación en pantalla (4:3)</PresentationFormat>
  <Paragraphs>95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CONTEXTO HISTÓRICO Y SU PUESTA EN VALOR</vt:lpstr>
      <vt:lpstr>INSTRUMENTOS DE COSMOGRAFÍA</vt:lpstr>
      <vt:lpstr>INSTRUMENTOS DE COSMOGRAFÍA</vt:lpstr>
      <vt:lpstr>INSTRUMENTOS DE COSMOGRAFÍA</vt:lpstr>
      <vt:lpstr>INSTRUMENTOS DE COSMOGRAFÍA</vt:lpstr>
      <vt:lpstr>OLAYO DÍAZ GIMÉNEZ  (1810-1885)</vt:lpstr>
      <vt:lpstr>OLAYO DIAZ GIMENEZ</vt:lpstr>
      <vt:lpstr>OLAYO DIAZ GIMENEZ Adquisición material</vt:lpstr>
      <vt:lpstr>OLAYO DIAZ GIMÉNEZ</vt:lpstr>
      <vt:lpstr>OLAYO DIAZ GIMENEZ</vt:lpstr>
      <vt:lpstr>FRANCISCO CÁNOVAS COBEÑO  (1821-1904)</vt:lpstr>
      <vt:lpstr>FRANCISCO CÁNOVAS COBEÑO</vt:lpstr>
      <vt:lpstr>   CONTEXTO HISTÓRICO EN TORNO A LAS ADQUISICIONES DE COSMOGRAFÍA  Y DE  LOS INSTRUMENTOS EN GENERAL   </vt:lpstr>
      <vt:lpstr>EL PRIMER CENTRO OFICIAL DE SEGUNDA ENSEÑANZA DE MURCIA</vt:lpstr>
      <vt:lpstr>EL PRIMER CENTRO OFICIAL DE SEGUNDA ENSEÑANZA DE MURCIA</vt:lpstr>
      <vt:lpstr>EL PRIMER CENTRO OFICIAL DE SEGUNDA ENSEÑANZA DE MURCIA</vt:lpstr>
      <vt:lpstr>EL PRIMER CENTRO OFICIAL DE SEGUNDA ENSEÑANZA DE MURCIA</vt:lpstr>
      <vt:lpstr>EL PRIMER CENTRO OFICIAL DE SEGUNDA ENSEÑANZA DE MURCIA</vt:lpstr>
      <vt:lpstr>FABRICANTES Y SUMINISTRADORES DE APARATOS I </vt:lpstr>
      <vt:lpstr>FABRICANTES Y SUMINISTRADORES DE APARATOS II </vt:lpstr>
      <vt:lpstr>CATALOGOS</vt:lpstr>
      <vt:lpstr>CATALOGOS SECRETAN 1850</vt:lpstr>
      <vt:lpstr>BRUJULAS SECRETAN</vt:lpstr>
      <vt:lpstr>CATALOGOS MORIN</vt:lpstr>
      <vt:lpstr>CATALOGOS MORIN</vt:lpstr>
      <vt:lpstr>ATELIERS R. MAILHAT</vt:lpstr>
      <vt:lpstr>CRONOMETRO SOLAR</vt:lpstr>
      <vt:lpstr>LA NATURE, REVUE DES SCIENCES 1875</vt:lpstr>
      <vt:lpstr>CRONOMETRO SOLAR</vt:lpstr>
      <vt:lpstr>CRONOMETRO SOLAR</vt:lpstr>
      <vt:lpstr>REFERENCIAS</vt:lpstr>
      <vt:lpstr>REFERENCIAS PARA CONSULTAR</vt:lpstr>
      <vt:lpstr>REFERENCIAS. IES ALFONSO X MUSAX</vt:lpstr>
      <vt:lpstr>EL PRIMER CENTRO OFICIAL DE SEGUNDA ENSEÑANZA DE MURCIA</vt:lpstr>
      <vt:lpstr>EL PRIMER CENTRO OFICIAL DE SEGUNDA ENSEÑANZA DE MURCIA</vt:lpstr>
      <vt:lpstr>EL PRIMER CENTRO OFICIAL DE SEGUNDA ENSEÑANZA DE MURCIA</vt:lpstr>
      <vt:lpstr>EL PRIMER CENTRO OFICIAL DE SEGUNDA ENSEÑANZA DE MURCIA</vt:lpstr>
      <vt:lpstr>EL PRIMER CENTRO OFICIAL DE SEGUNDA ENSEÑANZA DE MURCIA</vt:lpstr>
      <vt:lpstr>MUSAX ALFONSO X</vt:lpstr>
      <vt:lpstr>EL MUSEO DE FISICA</vt:lpstr>
      <vt:lpstr>FONDOS DE EDUCACION DEL IES ALFONSO X</vt:lpstr>
      <vt:lpstr>FCO DALMAU I FAURA</vt:lpstr>
      <vt:lpstr>L’EMPIRE DE LA PHYSIQUE</vt:lpstr>
      <vt:lpstr>INFORMACIÓN ASEISTE SÉCRETAN</vt:lpstr>
      <vt:lpstr>LA VOZ Y PROMOCIÓN INTERNACIONAL DE NUESTRO TRABAJO</vt:lpstr>
      <vt:lpstr>¡MUCHAS GRACIAS POR SU ATENCIÓN!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OLAYO DÍAZ GIMÉNEZ</dc:title>
  <dc:creator>Manoli</dc:creator>
  <cp:lastModifiedBy>Manoli</cp:lastModifiedBy>
  <cp:revision>38</cp:revision>
  <dcterms:created xsi:type="dcterms:W3CDTF">2014-05-02T02:51:12Z</dcterms:created>
  <dcterms:modified xsi:type="dcterms:W3CDTF">2015-05-02T05:59:54Z</dcterms:modified>
</cp:coreProperties>
</file>