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8D2E-34A2-4BF3-9DAB-560A87C0324F}" type="datetimeFigureOut">
              <a:rPr lang="es-ES" smtClean="0"/>
              <a:t>01/05/2015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BC67-607C-4AFF-9ED9-2C2C5A0CDE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6338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8D2E-34A2-4BF3-9DAB-560A87C0324F}" type="datetimeFigureOut">
              <a:rPr lang="es-ES" smtClean="0"/>
              <a:t>01/05/2015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BC67-607C-4AFF-9ED9-2C2C5A0CDE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79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8D2E-34A2-4BF3-9DAB-560A87C0324F}" type="datetimeFigureOut">
              <a:rPr lang="es-ES" smtClean="0"/>
              <a:t>01/05/2015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BC67-607C-4AFF-9ED9-2C2C5A0CDE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53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8D2E-34A2-4BF3-9DAB-560A87C0324F}" type="datetimeFigureOut">
              <a:rPr lang="es-ES" smtClean="0"/>
              <a:t>01/05/2015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BC67-607C-4AFF-9ED9-2C2C5A0CDE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305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8D2E-34A2-4BF3-9DAB-560A87C0324F}" type="datetimeFigureOut">
              <a:rPr lang="es-ES" smtClean="0"/>
              <a:t>01/05/2015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BC67-607C-4AFF-9ED9-2C2C5A0CDE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015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8D2E-34A2-4BF3-9DAB-560A87C0324F}" type="datetimeFigureOut">
              <a:rPr lang="es-ES" smtClean="0"/>
              <a:t>01/05/2015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BC67-607C-4AFF-9ED9-2C2C5A0CDE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471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8D2E-34A2-4BF3-9DAB-560A87C0324F}" type="datetimeFigureOut">
              <a:rPr lang="es-ES" smtClean="0"/>
              <a:t>01/05/2015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BC67-607C-4AFF-9ED9-2C2C5A0CDE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79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8D2E-34A2-4BF3-9DAB-560A87C0324F}" type="datetimeFigureOut">
              <a:rPr lang="es-ES" smtClean="0"/>
              <a:t>01/05/2015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BC67-607C-4AFF-9ED9-2C2C5A0CDE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772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8D2E-34A2-4BF3-9DAB-560A87C0324F}" type="datetimeFigureOut">
              <a:rPr lang="es-ES" smtClean="0"/>
              <a:t>01/05/2015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BC67-607C-4AFF-9ED9-2C2C5A0CDE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39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8D2E-34A2-4BF3-9DAB-560A87C0324F}" type="datetimeFigureOut">
              <a:rPr lang="es-ES" smtClean="0"/>
              <a:t>01/05/2015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BC67-607C-4AFF-9ED9-2C2C5A0CDE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981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8D2E-34A2-4BF3-9DAB-560A87C0324F}" type="datetimeFigureOut">
              <a:rPr lang="es-ES" smtClean="0"/>
              <a:t>01/05/2015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BC67-607C-4AFF-9ED9-2C2C5A0CDE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499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68D2E-34A2-4BF3-9DAB-560A87C0324F}" type="datetimeFigureOut">
              <a:rPr lang="es-ES" smtClean="0"/>
              <a:t>01/05/2015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1BC67-607C-4AFF-9ED9-2C2C5A0CDE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5096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56135" y="336884"/>
            <a:ext cx="6593305" cy="6198669"/>
          </a:xfrm>
        </p:spPr>
        <p:txBody>
          <a:bodyPr>
            <a:normAutofit/>
          </a:bodyPr>
          <a:lstStyle/>
          <a:p>
            <a:r>
              <a:rPr lang="es-ES" sz="5000" b="1" dirty="0" smtClean="0">
                <a:solidFill>
                  <a:srgbClr val="996600"/>
                </a:solidFill>
              </a:rPr>
              <a:t>Vestuario académico en el Aula-Museo del Instituto “Profesor Domínguez Ortiz”. </a:t>
            </a:r>
            <a:br>
              <a:rPr lang="es-ES" sz="5000" b="1" dirty="0" smtClean="0">
                <a:solidFill>
                  <a:srgbClr val="996600"/>
                </a:solidFill>
              </a:rPr>
            </a:br>
            <a:r>
              <a:rPr lang="es-ES" sz="5000" b="1" dirty="0" smtClean="0">
                <a:solidFill>
                  <a:srgbClr val="996600"/>
                </a:solidFill>
              </a:rPr>
              <a:t>El ceremonial histórico de la Segunda Enseñanza y su simbología</a:t>
            </a:r>
            <a:br>
              <a:rPr lang="es-ES" sz="5000" b="1" dirty="0" smtClean="0">
                <a:solidFill>
                  <a:srgbClr val="996600"/>
                </a:solidFill>
              </a:rPr>
            </a:br>
            <a:r>
              <a:rPr lang="es-ES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Prof. Dr. Miguel Mayoral Moraga</a:t>
            </a:r>
            <a:br>
              <a:rPr lang="es-ES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es-ES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Instituto “Profesor Domínguez Ortiz”</a:t>
            </a:r>
            <a:r>
              <a:rPr lang="es-E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/>
            </a:r>
            <a:br>
              <a:rPr lang="es-E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endParaRPr lang="es-E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7074" y="97645"/>
            <a:ext cx="4690668" cy="660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91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¿En </a:t>
            </a:r>
            <a:r>
              <a:rPr lang="es-ES" dirty="0"/>
              <a:t>qué situaciones debían vestirse estos </a:t>
            </a:r>
            <a:r>
              <a:rPr lang="es-ES" dirty="0" smtClean="0"/>
              <a:t>trajes?</a:t>
            </a:r>
            <a:endParaRPr lang="es-ES" dirty="0"/>
          </a:p>
        </p:txBody>
      </p:sp>
      <p:pic>
        <p:nvPicPr>
          <p:cNvPr id="11" name="Marcador de contenido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68" y="258059"/>
            <a:ext cx="4411132" cy="5881511"/>
          </a:xfrm>
        </p:spPr>
      </p:pic>
      <p:sp>
        <p:nvSpPr>
          <p:cNvPr id="9" name="Marcador de texto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2400" i="1" dirty="0"/>
              <a:t>“Debajo de la toga se llevará </a:t>
            </a:r>
            <a:r>
              <a:rPr lang="es-ES" sz="2400" i="1" dirty="0" smtClean="0"/>
              <a:t>traje </a:t>
            </a:r>
            <a:r>
              <a:rPr lang="es-ES" sz="2400" i="1" dirty="0"/>
              <a:t>enteramente negro; pero, en los actos solemnes, se usará la corbata blanca</a:t>
            </a:r>
            <a:r>
              <a:rPr lang="es-ES" sz="2400" i="1" dirty="0" smtClean="0"/>
              <a:t>”</a:t>
            </a:r>
          </a:p>
          <a:p>
            <a:pPr marL="342900" indent="-342900">
              <a:buFontTx/>
              <a:buChar char="-"/>
            </a:pPr>
            <a:r>
              <a:rPr lang="es-ES" sz="2400" i="1" dirty="0" smtClean="0"/>
              <a:t>“</a:t>
            </a:r>
            <a:r>
              <a:rPr lang="es-ES" sz="2400" i="1" dirty="0"/>
              <a:t>Apertura de Curso</a:t>
            </a:r>
            <a:r>
              <a:rPr lang="es-ES" sz="2400" i="1" dirty="0" smtClean="0"/>
              <a:t>”</a:t>
            </a:r>
          </a:p>
          <a:p>
            <a:pPr marL="342900" indent="-342900">
              <a:buFontTx/>
              <a:buChar char="-"/>
            </a:pPr>
            <a:r>
              <a:rPr lang="es-ES" sz="2400" dirty="0"/>
              <a:t>“Graduación</a:t>
            </a:r>
            <a:r>
              <a:rPr lang="es-ES" sz="2400" dirty="0" smtClean="0"/>
              <a:t>”</a:t>
            </a:r>
          </a:p>
          <a:p>
            <a:pPr marL="342900" indent="-342900">
              <a:buFontTx/>
              <a:buChar char="-"/>
            </a:pPr>
            <a:r>
              <a:rPr lang="es-ES" sz="2400" dirty="0"/>
              <a:t>“Toma de Posesión”</a:t>
            </a:r>
          </a:p>
        </p:txBody>
      </p:sp>
    </p:spTree>
    <p:extLst>
      <p:ext uri="{BB962C8B-B14F-4D97-AF65-F5344CB8AC3E}">
        <p14:creationId xmlns:p14="http://schemas.microsoft.com/office/powerpoint/2010/main" val="3794872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Profesor togado y alumnos del Instituto de…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71617" y="542688"/>
            <a:ext cx="4785000" cy="7350870"/>
          </a:xfrm>
        </p:spPr>
      </p:pic>
    </p:spTree>
    <p:extLst>
      <p:ext uri="{BB962C8B-B14F-4D97-AF65-F5344CB8AC3E}">
        <p14:creationId xmlns:p14="http://schemas.microsoft.com/office/powerpoint/2010/main" val="3546107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231006"/>
            <a:ext cx="3932237" cy="1826394"/>
          </a:xfrm>
        </p:spPr>
        <p:txBody>
          <a:bodyPr>
            <a:noAutofit/>
          </a:bodyPr>
          <a:lstStyle/>
          <a:p>
            <a:r>
              <a:rPr lang="es-E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Pocas piezas históricas de vestuario académico en nuestros institutos</a:t>
            </a:r>
            <a:endParaRPr lang="es-E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38" r="699"/>
          <a:stretch/>
        </p:blipFill>
        <p:spPr>
          <a:xfrm>
            <a:off x="4945917" y="365760"/>
            <a:ext cx="6845030" cy="5426226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s-ES" sz="2400" dirty="0" smtClean="0"/>
              <a:t>Era de carácter personal</a:t>
            </a:r>
          </a:p>
          <a:p>
            <a:pPr marL="285750" indent="-285750">
              <a:buFontTx/>
              <a:buChar char="-"/>
            </a:pPr>
            <a:r>
              <a:rPr lang="es-ES" sz="2400" dirty="0" smtClean="0"/>
              <a:t>Fue desapareciendo desde principios del siglo XX y, definitivamente, tras la Guerra Civil.</a:t>
            </a:r>
          </a:p>
          <a:p>
            <a:pPr marL="285750" indent="-285750">
              <a:buFontTx/>
              <a:buChar char="-"/>
            </a:pPr>
            <a:r>
              <a:rPr lang="es-ES" sz="2400" dirty="0" smtClean="0"/>
              <a:t>Sin embargo, se mantuvo durante casi cien años sustentado por la ley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336957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Pérdida del vestuario académico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6" t="17990" r="16559" b="26709"/>
          <a:stretch/>
        </p:blipFill>
        <p:spPr>
          <a:xfrm>
            <a:off x="1260908" y="1297963"/>
            <a:ext cx="9105499" cy="5343605"/>
          </a:xfrm>
        </p:spPr>
      </p:pic>
    </p:spTree>
    <p:extLst>
      <p:ext uri="{BB962C8B-B14F-4D97-AF65-F5344CB8AC3E}">
        <p14:creationId xmlns:p14="http://schemas.microsoft.com/office/powerpoint/2010/main" val="63623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9788" y="1058778"/>
            <a:ext cx="3932237" cy="998621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F7C80"/>
                </a:solidFill>
              </a:rPr>
              <a:t>Patrimonio material e inmaterial</a:t>
            </a:r>
            <a:endParaRPr lang="es-ES" dirty="0">
              <a:solidFill>
                <a:srgbClr val="FF7C80"/>
              </a:solidFill>
            </a:endParaRPr>
          </a:p>
        </p:txBody>
      </p:sp>
      <p:pic>
        <p:nvPicPr>
          <p:cNvPr id="11" name="Marcador de contenido 1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6"/>
          <a:stretch/>
        </p:blipFill>
        <p:spPr>
          <a:xfrm>
            <a:off x="4947385" y="444293"/>
            <a:ext cx="6901313" cy="5420031"/>
          </a:xfrm>
        </p:spPr>
      </p:pic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s-ES" sz="2400" dirty="0" smtClean="0"/>
              <a:t>En los últimos años hemos logrado un importante número de piezas originales de gran valor</a:t>
            </a:r>
          </a:p>
          <a:p>
            <a:pPr marL="342900" indent="-342900">
              <a:buFontTx/>
              <a:buChar char="-"/>
            </a:pPr>
            <a:r>
              <a:rPr lang="es-ES" sz="2400" dirty="0" smtClean="0"/>
              <a:t>Hemos investigado su origen y significado</a:t>
            </a:r>
          </a:p>
          <a:p>
            <a:pPr marL="342900" indent="-342900">
              <a:buFontTx/>
              <a:buChar char="-"/>
            </a:pPr>
            <a:r>
              <a:rPr lang="es-ES" sz="2400" dirty="0" smtClean="0"/>
              <a:t>Hemos recuperado la tradición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958153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C000"/>
                </a:solidFill>
              </a:rPr>
              <a:t>¿0rigen de esta tradición?</a:t>
            </a:r>
            <a:endParaRPr lang="es-ES" dirty="0">
              <a:solidFill>
                <a:srgbClr val="FFC000"/>
              </a:solidFill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55935" y="1051584"/>
            <a:ext cx="6262839" cy="4697128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Tx/>
              <a:buChar char="-"/>
            </a:pPr>
            <a:r>
              <a:rPr lang="es-ES" sz="2400" dirty="0" smtClean="0"/>
              <a:t>Edad Media</a:t>
            </a:r>
          </a:p>
          <a:p>
            <a:pPr marL="342900" indent="-342900">
              <a:buFontTx/>
              <a:buChar char="-"/>
            </a:pPr>
            <a:r>
              <a:rPr lang="es-ES" sz="2400" dirty="0" smtClean="0"/>
              <a:t>Iglesia</a:t>
            </a:r>
          </a:p>
          <a:p>
            <a:pPr marL="342900" indent="-342900">
              <a:buFontTx/>
              <a:buChar char="-"/>
            </a:pPr>
            <a:r>
              <a:rPr lang="es-ES" sz="2400" dirty="0" smtClean="0"/>
              <a:t>Bachilleres:</a:t>
            </a:r>
          </a:p>
          <a:p>
            <a:pPr marL="800100" lvl="1" indent="-342900">
              <a:buFontTx/>
              <a:buChar char="-"/>
            </a:pPr>
            <a:r>
              <a:rPr lang="es-ES" sz="2200" dirty="0" smtClean="0"/>
              <a:t>Variedad, pero elementos comunes</a:t>
            </a:r>
          </a:p>
          <a:p>
            <a:pPr marL="800100" lvl="1" indent="-342900">
              <a:buFontTx/>
              <a:buChar char="-"/>
            </a:pPr>
            <a:r>
              <a:rPr lang="es-ES" sz="2200" dirty="0" smtClean="0"/>
              <a:t>Manto del color del </a:t>
            </a:r>
            <a:r>
              <a:rPr lang="es-ES" sz="2200" dirty="0" err="1" smtClean="0"/>
              <a:t>coleg</a:t>
            </a:r>
            <a:r>
              <a:rPr lang="es-ES" sz="2200" dirty="0" smtClean="0"/>
              <a:t>.</a:t>
            </a:r>
          </a:p>
          <a:p>
            <a:pPr marL="800100" lvl="1" indent="-342900">
              <a:buFontTx/>
              <a:buChar char="-"/>
            </a:pPr>
            <a:r>
              <a:rPr lang="es-ES" sz="2200" dirty="0" smtClean="0"/>
              <a:t>Beca (de la estola eclesiástica) Pronto da nombre a la pensión </a:t>
            </a:r>
            <a:r>
              <a:rPr lang="es-ES" sz="2200" dirty="0" err="1" smtClean="0"/>
              <a:t>ec</a:t>
            </a:r>
            <a:r>
              <a:rPr lang="es-ES" sz="2200" dirty="0" smtClean="0"/>
              <a:t>,</a:t>
            </a:r>
          </a:p>
          <a:p>
            <a:pPr marL="800100" lvl="1" indent="-342900">
              <a:buFontTx/>
              <a:buChar char="-"/>
            </a:pPr>
            <a:r>
              <a:rPr lang="es-ES" sz="2200" dirty="0" smtClean="0"/>
              <a:t>Rosca, que podía ser doble</a:t>
            </a:r>
          </a:p>
          <a:p>
            <a:pPr marL="800100" lvl="1" indent="-342900">
              <a:buFontTx/>
              <a:buChar char="-"/>
            </a:pPr>
            <a:r>
              <a:rPr lang="es-ES" sz="2200" dirty="0" smtClean="0"/>
              <a:t>Pero… MANTEÍSTAS</a:t>
            </a:r>
          </a:p>
          <a:p>
            <a:pPr marL="800100" lvl="1" indent="-342900">
              <a:buFontTx/>
              <a:buChar char="-"/>
            </a:pPr>
            <a:r>
              <a:rPr lang="es-ES" sz="2200" dirty="0" smtClean="0"/>
              <a:t>En 1835, se </a:t>
            </a:r>
            <a:r>
              <a:rPr lang="es-ES" sz="2200" dirty="0" err="1" smtClean="0"/>
              <a:t>prohibe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3485051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195813" cy="2224071"/>
          </a:xfrm>
        </p:spPr>
        <p:txBody>
          <a:bodyPr/>
          <a:lstStyle/>
          <a:p>
            <a:r>
              <a:rPr lang="es-ES" dirty="0" smtClean="0">
                <a:solidFill>
                  <a:srgbClr val="C00000"/>
                </a:solidFill>
              </a:rPr>
              <a:t>- Exposiciones</a:t>
            </a:r>
            <a:br>
              <a:rPr lang="es-ES" dirty="0" smtClean="0">
                <a:solidFill>
                  <a:srgbClr val="C00000"/>
                </a:solidFill>
              </a:rPr>
            </a:br>
            <a:r>
              <a:rPr lang="es-ES" dirty="0" smtClean="0">
                <a:solidFill>
                  <a:srgbClr val="C00000"/>
                </a:solidFill>
              </a:rPr>
              <a:t>- Grabados</a:t>
            </a:r>
            <a:br>
              <a:rPr lang="es-ES" dirty="0" smtClean="0">
                <a:solidFill>
                  <a:srgbClr val="C00000"/>
                </a:solidFill>
              </a:rPr>
            </a:br>
            <a:r>
              <a:rPr lang="es-ES" dirty="0" smtClean="0">
                <a:solidFill>
                  <a:srgbClr val="C00000"/>
                </a:solidFill>
              </a:rPr>
              <a:t>- Molde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278" y="365125"/>
            <a:ext cx="6201943" cy="6175456"/>
          </a:xfrm>
        </p:spPr>
      </p:pic>
    </p:spTree>
    <p:extLst>
      <p:ext uri="{BB962C8B-B14F-4D97-AF65-F5344CB8AC3E}">
        <p14:creationId xmlns:p14="http://schemas.microsoft.com/office/powerpoint/2010/main" val="305597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546" y="493295"/>
            <a:ext cx="3932237" cy="1600200"/>
          </a:xfrm>
        </p:spPr>
        <p:txBody>
          <a:bodyPr/>
          <a:lstStyle/>
          <a:p>
            <a:r>
              <a:rPr lang="es-ES" dirty="0" smtClean="0"/>
              <a:t>¿Y en los institutos del XIX?</a:t>
            </a:r>
            <a:endParaRPr lang="es-ES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6" r="560" b="4132"/>
          <a:stretch/>
        </p:blipFill>
        <p:spPr>
          <a:xfrm>
            <a:off x="4475747" y="987426"/>
            <a:ext cx="7517331" cy="4672230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4028" y="2093495"/>
            <a:ext cx="3932237" cy="3811588"/>
          </a:xfrm>
        </p:spPr>
        <p:txBody>
          <a:bodyPr>
            <a:normAutofit/>
          </a:bodyPr>
          <a:lstStyle/>
          <a:p>
            <a:r>
              <a:rPr lang="es-ES" sz="2800" dirty="0" smtClean="0"/>
              <a:t>“que </a:t>
            </a:r>
            <a:r>
              <a:rPr lang="es-ES" sz="2800" dirty="0"/>
              <a:t>los jóvenes observen en sus trajes el decoro y la compostura admitidos en la buena sociedad</a:t>
            </a:r>
            <a:r>
              <a:rPr lang="es-ES" sz="2800" dirty="0" smtClean="0"/>
              <a:t>”</a:t>
            </a:r>
          </a:p>
          <a:p>
            <a:pPr marL="457200" indent="-457200">
              <a:buFontTx/>
              <a:buChar char="-"/>
            </a:pPr>
            <a:r>
              <a:rPr lang="es-ES" sz="2800" dirty="0" smtClean="0"/>
              <a:t>El botón </a:t>
            </a:r>
            <a:r>
              <a:rPr lang="es-ES" sz="2800" dirty="0" smtClean="0"/>
              <a:t>y la medalla del </a:t>
            </a:r>
            <a:r>
              <a:rPr lang="es-ES" sz="2800" dirty="0" smtClean="0"/>
              <a:t>Liceo</a:t>
            </a:r>
          </a:p>
          <a:p>
            <a:pPr marL="457200" indent="-457200">
              <a:buFontTx/>
              <a:buChar char="-"/>
            </a:pPr>
            <a:endParaRPr lang="es-ES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94" y="4586760"/>
            <a:ext cx="1658112" cy="214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73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profesores</a:t>
            </a:r>
            <a:endParaRPr lang="es-ES" dirty="0"/>
          </a:p>
        </p:txBody>
      </p:sp>
      <p:pic>
        <p:nvPicPr>
          <p:cNvPr id="7" name="Marcador de posición de imagen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Tx/>
              <a:buChar char="-"/>
            </a:pPr>
            <a:r>
              <a:rPr lang="es-ES" sz="2400" dirty="0" smtClean="0"/>
              <a:t>Real Decreto de Isabel II, 1850: </a:t>
            </a:r>
            <a:r>
              <a:rPr lang="es-ES" sz="2400" dirty="0"/>
              <a:t>intento de uniformidad </a:t>
            </a:r>
            <a:r>
              <a:rPr lang="es-ES" sz="2400" dirty="0" smtClean="0"/>
              <a:t>estatal</a:t>
            </a:r>
          </a:p>
          <a:p>
            <a:pPr marL="342900" indent="-342900">
              <a:buFontTx/>
              <a:buChar char="-"/>
            </a:pPr>
            <a:r>
              <a:rPr lang="es-ES" sz="2400" dirty="0" smtClean="0">
                <a:solidFill>
                  <a:srgbClr val="C00000"/>
                </a:solidFill>
              </a:rPr>
              <a:t>Toga</a:t>
            </a:r>
          </a:p>
          <a:p>
            <a:pPr marL="342900" indent="-342900">
              <a:buFontTx/>
              <a:buChar char="-"/>
            </a:pPr>
            <a:r>
              <a:rPr lang="es-ES" sz="2400" dirty="0" err="1" smtClean="0">
                <a:solidFill>
                  <a:srgbClr val="C00000"/>
                </a:solidFill>
              </a:rPr>
              <a:t>Sobrevesta</a:t>
            </a:r>
            <a:r>
              <a:rPr lang="es-ES" sz="2400" dirty="0" smtClean="0">
                <a:solidFill>
                  <a:srgbClr val="C00000"/>
                </a:solidFill>
              </a:rPr>
              <a:t> </a:t>
            </a:r>
            <a:r>
              <a:rPr lang="es-ES" sz="2400" dirty="0" smtClean="0"/>
              <a:t>(capa con cogulla)… pero también, muceta de terciopelo de los maestros del </a:t>
            </a:r>
            <a:r>
              <a:rPr lang="es-ES" sz="2400" dirty="0" err="1" smtClean="0"/>
              <a:t>bachill</a:t>
            </a:r>
            <a:r>
              <a:rPr lang="es-ES" sz="2400" dirty="0" smtClean="0"/>
              <a:t>. </a:t>
            </a:r>
            <a:r>
              <a:rPr lang="es-ES" sz="2400" dirty="0"/>
              <a:t>d</a:t>
            </a:r>
            <a:r>
              <a:rPr lang="es-ES" sz="2400" dirty="0" smtClean="0"/>
              <a:t>e Artes</a:t>
            </a:r>
          </a:p>
          <a:p>
            <a:pPr marL="342900" indent="-342900">
              <a:buFontTx/>
              <a:buChar char="-"/>
            </a:pPr>
            <a:r>
              <a:rPr lang="es-ES" sz="2400" dirty="0" smtClean="0">
                <a:solidFill>
                  <a:srgbClr val="C00000"/>
                </a:solidFill>
              </a:rPr>
              <a:t>Puñetas</a:t>
            </a:r>
            <a:r>
              <a:rPr lang="es-ES" sz="2400" dirty="0" smtClean="0"/>
              <a:t> (embellecimiento y protección)</a:t>
            </a:r>
          </a:p>
          <a:p>
            <a:pPr marL="342900" indent="-342900">
              <a:buFontTx/>
              <a:buChar char="-"/>
            </a:pPr>
            <a:r>
              <a:rPr lang="es-ES" sz="2400" dirty="0" smtClean="0">
                <a:solidFill>
                  <a:srgbClr val="C00000"/>
                </a:solidFill>
              </a:rPr>
              <a:t>Birrete</a:t>
            </a:r>
          </a:p>
          <a:p>
            <a:pPr marL="800100" lvl="1" indent="-342900">
              <a:buFontTx/>
              <a:buChar char="-"/>
            </a:pPr>
            <a:r>
              <a:rPr lang="es-ES" sz="2200" dirty="0" smtClean="0"/>
              <a:t>La forma (hexagonal-</a:t>
            </a:r>
            <a:r>
              <a:rPr lang="es-ES" sz="2200" dirty="0" err="1" smtClean="0"/>
              <a:t>octog</a:t>
            </a:r>
            <a:r>
              <a:rPr lang="es-ES" sz="2200" dirty="0" smtClean="0"/>
              <a:t>.)</a:t>
            </a:r>
          </a:p>
          <a:p>
            <a:pPr marL="800100" lvl="1" indent="-342900">
              <a:buFontTx/>
              <a:buChar char="-"/>
            </a:pPr>
            <a:r>
              <a:rPr lang="es-ES" sz="2200" dirty="0" smtClean="0"/>
              <a:t>El color</a:t>
            </a:r>
          </a:p>
          <a:p>
            <a:pPr marL="342900" indent="-342900">
              <a:buFontTx/>
              <a:buChar char="-"/>
            </a:pPr>
            <a:endParaRPr lang="es-ES" sz="2400" dirty="0" smtClean="0"/>
          </a:p>
          <a:p>
            <a:pPr marL="342900" indent="-342900">
              <a:buFontTx/>
              <a:buChar char="-"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578078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venera profesional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“</a:t>
            </a:r>
            <a:r>
              <a:rPr lang="es-ES" dirty="0" err="1" smtClean="0"/>
              <a:t>Elisabet</a:t>
            </a:r>
            <a:r>
              <a:rPr lang="es-ES" dirty="0" smtClean="0"/>
              <a:t> II </a:t>
            </a:r>
            <a:r>
              <a:rPr lang="es-ES" dirty="0" err="1" smtClean="0"/>
              <a:t>publicae</a:t>
            </a:r>
            <a:r>
              <a:rPr lang="es-ES" dirty="0" smtClean="0"/>
              <a:t> </a:t>
            </a:r>
            <a:r>
              <a:rPr lang="es-ES" dirty="0" err="1" smtClean="0"/>
              <a:t>institucioni</a:t>
            </a:r>
            <a:r>
              <a:rPr lang="es-ES" dirty="0" smtClean="0"/>
              <a:t>”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00"/>
          <a:stretch/>
        </p:blipFill>
        <p:spPr>
          <a:xfrm>
            <a:off x="1574800" y="2835560"/>
            <a:ext cx="2819241" cy="3884771"/>
          </a:xfrm>
        </p:spPr>
      </p:pic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544734" y="1681163"/>
            <a:ext cx="3454400" cy="823912"/>
          </a:xfrm>
        </p:spPr>
        <p:txBody>
          <a:bodyPr/>
          <a:lstStyle/>
          <a:p>
            <a:r>
              <a:rPr lang="es-ES" dirty="0" smtClean="0"/>
              <a:t>“</a:t>
            </a:r>
            <a:r>
              <a:rPr lang="es-ES" dirty="0" err="1" smtClean="0"/>
              <a:t>Perfundet</a:t>
            </a:r>
            <a:r>
              <a:rPr lang="es-ES" dirty="0" smtClean="0"/>
              <a:t> </a:t>
            </a:r>
            <a:r>
              <a:rPr lang="es-ES" dirty="0" err="1" smtClean="0"/>
              <a:t>omnia</a:t>
            </a:r>
            <a:r>
              <a:rPr lang="es-ES" dirty="0" smtClean="0"/>
              <a:t> </a:t>
            </a:r>
            <a:r>
              <a:rPr lang="es-ES" dirty="0" err="1" smtClean="0"/>
              <a:t>lucet</a:t>
            </a:r>
            <a:r>
              <a:rPr lang="es-ES" dirty="0" smtClean="0"/>
              <a:t>”</a:t>
            </a:r>
            <a:endParaRPr lang="es-ES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8"/>
          <a:stretch/>
        </p:blipFill>
        <p:spPr>
          <a:xfrm>
            <a:off x="6646333" y="2884329"/>
            <a:ext cx="3239125" cy="3867136"/>
          </a:xfrm>
        </p:spPr>
      </p:pic>
    </p:spTree>
    <p:extLst>
      <p:ext uri="{BB962C8B-B14F-4D97-AF65-F5344CB8AC3E}">
        <p14:creationId xmlns:p14="http://schemas.microsoft.com/office/powerpoint/2010/main" val="55838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504</TotalTime>
  <Words>291</Words>
  <Application>Microsoft Office PowerPoint</Application>
  <PresentationFormat>Panorámica</PresentationFormat>
  <Paragraphs>41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Vestuario académico en el Aula-Museo del Instituto “Profesor Domínguez Ortiz”.  El ceremonial histórico de la Segunda Enseñanza y su simbología Prof. Dr. Miguel Mayoral Moraga Instituto “Profesor Domínguez Ortiz” </vt:lpstr>
      <vt:lpstr>Pocas piezas históricas de vestuario académico en nuestros institutos</vt:lpstr>
      <vt:lpstr>Pérdida del vestuario académico</vt:lpstr>
      <vt:lpstr>Patrimonio material e inmaterial</vt:lpstr>
      <vt:lpstr>¿0rigen de esta tradición?</vt:lpstr>
      <vt:lpstr>- Exposiciones - Grabados - Molde</vt:lpstr>
      <vt:lpstr>¿Y en los institutos del XIX?</vt:lpstr>
      <vt:lpstr>Los profesores</vt:lpstr>
      <vt:lpstr>La venera profesional</vt:lpstr>
      <vt:lpstr>¿En qué situaciones debían vestirse estos trajes?</vt:lpstr>
      <vt:lpstr>Profesor togado y alumnos del Instituto de…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Vestuario académico en el Aula-Museo del Instituto “Profesor Domínguez Ortiz”. El ceremonial histórico de la Segunda Enseñanza y su simbología Prof. Dr. Miguel Mayoral Moraga Instituto “Profesor Domínguez Ortiz” </dc:title>
  <dc:creator>Usuario</dc:creator>
  <cp:lastModifiedBy>Usuario</cp:lastModifiedBy>
  <cp:revision>20</cp:revision>
  <dcterms:created xsi:type="dcterms:W3CDTF">2015-04-26T15:55:47Z</dcterms:created>
  <dcterms:modified xsi:type="dcterms:W3CDTF">2015-05-01T07:18:35Z</dcterms:modified>
</cp:coreProperties>
</file>