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09"/>
  </p:notesMasterIdLst>
  <p:sldIdLst>
    <p:sldId id="399" r:id="rId2"/>
    <p:sldId id="446" r:id="rId3"/>
    <p:sldId id="387" r:id="rId4"/>
    <p:sldId id="443" r:id="rId5"/>
    <p:sldId id="438" r:id="rId6"/>
    <p:sldId id="470" r:id="rId7"/>
    <p:sldId id="471" r:id="rId8"/>
    <p:sldId id="472" r:id="rId9"/>
    <p:sldId id="473" r:id="rId10"/>
    <p:sldId id="474" r:id="rId11"/>
    <p:sldId id="484" r:id="rId12"/>
    <p:sldId id="483" r:id="rId13"/>
    <p:sldId id="540" r:id="rId14"/>
    <p:sldId id="316" r:id="rId15"/>
    <p:sldId id="467" r:id="rId16"/>
    <p:sldId id="492" r:id="rId17"/>
    <p:sldId id="497" r:id="rId18"/>
    <p:sldId id="493" r:id="rId19"/>
    <p:sldId id="498" r:id="rId20"/>
    <p:sldId id="500" r:id="rId21"/>
    <p:sldId id="501" r:id="rId22"/>
    <p:sldId id="502" r:id="rId23"/>
    <p:sldId id="503" r:id="rId24"/>
    <p:sldId id="504" r:id="rId25"/>
    <p:sldId id="521" r:id="rId26"/>
    <p:sldId id="539" r:id="rId27"/>
    <p:sldId id="336" r:id="rId28"/>
    <p:sldId id="515" r:id="rId29"/>
    <p:sldId id="449" r:id="rId30"/>
    <p:sldId id="468" r:id="rId31"/>
    <p:sldId id="495" r:id="rId32"/>
    <p:sldId id="506" r:id="rId33"/>
    <p:sldId id="507" r:id="rId34"/>
    <p:sldId id="508" r:id="rId35"/>
    <p:sldId id="509" r:id="rId36"/>
    <p:sldId id="519" r:id="rId37"/>
    <p:sldId id="516" r:id="rId38"/>
    <p:sldId id="533" r:id="rId39"/>
    <p:sldId id="532" r:id="rId40"/>
    <p:sldId id="565" r:id="rId41"/>
    <p:sldId id="494" r:id="rId42"/>
    <p:sldId id="522" r:id="rId43"/>
    <p:sldId id="517" r:id="rId44"/>
    <p:sldId id="523" r:id="rId45"/>
    <p:sldId id="518" r:id="rId46"/>
    <p:sldId id="537" r:id="rId47"/>
    <p:sldId id="461" r:id="rId48"/>
    <p:sldId id="520" r:id="rId49"/>
    <p:sldId id="499" r:id="rId50"/>
    <p:sldId id="524" r:id="rId51"/>
    <p:sldId id="546" r:id="rId52"/>
    <p:sldId id="545" r:id="rId53"/>
    <p:sldId id="542" r:id="rId54"/>
    <p:sldId id="525" r:id="rId55"/>
    <p:sldId id="527" r:id="rId56"/>
    <p:sldId id="526" r:id="rId57"/>
    <p:sldId id="528" r:id="rId58"/>
    <p:sldId id="531" r:id="rId59"/>
    <p:sldId id="510" r:id="rId60"/>
    <p:sldId id="554" r:id="rId61"/>
    <p:sldId id="511" r:id="rId62"/>
    <p:sldId id="550" r:id="rId63"/>
    <p:sldId id="456" r:id="rId64"/>
    <p:sldId id="455" r:id="rId65"/>
    <p:sldId id="535" r:id="rId66"/>
    <p:sldId id="567" r:id="rId67"/>
    <p:sldId id="536" r:id="rId68"/>
    <p:sldId id="556" r:id="rId69"/>
    <p:sldId id="512" r:id="rId70"/>
    <p:sldId id="514" r:id="rId71"/>
    <p:sldId id="547" r:id="rId72"/>
    <p:sldId id="529" r:id="rId73"/>
    <p:sldId id="534" r:id="rId74"/>
    <p:sldId id="558" r:id="rId75"/>
    <p:sldId id="559" r:id="rId76"/>
    <p:sldId id="560" r:id="rId77"/>
    <p:sldId id="561" r:id="rId78"/>
    <p:sldId id="562" r:id="rId79"/>
    <p:sldId id="563" r:id="rId80"/>
    <p:sldId id="564" r:id="rId81"/>
    <p:sldId id="465" r:id="rId82"/>
    <p:sldId id="464" r:id="rId83"/>
    <p:sldId id="405" r:id="rId84"/>
    <p:sldId id="541" r:id="rId85"/>
    <p:sldId id="538" r:id="rId86"/>
    <p:sldId id="437" r:id="rId87"/>
    <p:sldId id="566" r:id="rId88"/>
    <p:sldId id="544" r:id="rId89"/>
    <p:sldId id="543" r:id="rId90"/>
    <p:sldId id="386" r:id="rId91"/>
    <p:sldId id="555" r:id="rId92"/>
    <p:sldId id="553" r:id="rId93"/>
    <p:sldId id="548" r:id="rId94"/>
    <p:sldId id="549" r:id="rId95"/>
    <p:sldId id="329" r:id="rId96"/>
    <p:sldId id="363" r:id="rId97"/>
    <p:sldId id="444" r:id="rId98"/>
    <p:sldId id="568" r:id="rId99"/>
    <p:sldId id="380" r:id="rId100"/>
    <p:sldId id="383" r:id="rId101"/>
    <p:sldId id="319" r:id="rId102"/>
    <p:sldId id="375" r:id="rId103"/>
    <p:sldId id="348" r:id="rId104"/>
    <p:sldId id="445" r:id="rId105"/>
    <p:sldId id="551" r:id="rId106"/>
    <p:sldId id="552" r:id="rId107"/>
    <p:sldId id="277" r:id="rId108"/>
  </p:sldIdLst>
  <p:sldSz cx="9144000" cy="6858000" type="screen4x3"/>
  <p:notesSz cx="6742113" cy="9872663"/>
  <p:custShowLst>
    <p:custShow name="Presentación personalizada 1" id="0">
      <p:sldLst/>
    </p:custShow>
  </p:custShow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41036B89-EFFB-46EA-91AB-B27B8BC5A851}">
          <p14:sldIdLst>
            <p14:sldId id="399"/>
            <p14:sldId id="446"/>
            <p14:sldId id="387"/>
            <p14:sldId id="443"/>
            <p14:sldId id="438"/>
            <p14:sldId id="470"/>
            <p14:sldId id="471"/>
            <p14:sldId id="472"/>
            <p14:sldId id="473"/>
            <p14:sldId id="474"/>
            <p14:sldId id="484"/>
            <p14:sldId id="483"/>
            <p14:sldId id="540"/>
            <p14:sldId id="316"/>
            <p14:sldId id="467"/>
            <p14:sldId id="492"/>
            <p14:sldId id="497"/>
            <p14:sldId id="493"/>
            <p14:sldId id="498"/>
            <p14:sldId id="500"/>
            <p14:sldId id="501"/>
            <p14:sldId id="502"/>
            <p14:sldId id="503"/>
            <p14:sldId id="504"/>
            <p14:sldId id="521"/>
            <p14:sldId id="539"/>
            <p14:sldId id="336"/>
            <p14:sldId id="515"/>
            <p14:sldId id="449"/>
            <p14:sldId id="468"/>
            <p14:sldId id="495"/>
            <p14:sldId id="506"/>
            <p14:sldId id="507"/>
            <p14:sldId id="508"/>
            <p14:sldId id="509"/>
            <p14:sldId id="519"/>
            <p14:sldId id="516"/>
            <p14:sldId id="533"/>
            <p14:sldId id="532"/>
            <p14:sldId id="565"/>
            <p14:sldId id="494"/>
            <p14:sldId id="522"/>
            <p14:sldId id="517"/>
            <p14:sldId id="523"/>
            <p14:sldId id="518"/>
            <p14:sldId id="537"/>
            <p14:sldId id="461"/>
            <p14:sldId id="520"/>
            <p14:sldId id="499"/>
            <p14:sldId id="524"/>
            <p14:sldId id="546"/>
            <p14:sldId id="545"/>
            <p14:sldId id="542"/>
            <p14:sldId id="525"/>
            <p14:sldId id="527"/>
            <p14:sldId id="526"/>
            <p14:sldId id="528"/>
            <p14:sldId id="531"/>
            <p14:sldId id="510"/>
            <p14:sldId id="554"/>
            <p14:sldId id="511"/>
            <p14:sldId id="550"/>
            <p14:sldId id="456"/>
            <p14:sldId id="455"/>
            <p14:sldId id="535"/>
            <p14:sldId id="567"/>
            <p14:sldId id="536"/>
            <p14:sldId id="556"/>
            <p14:sldId id="512"/>
            <p14:sldId id="514"/>
            <p14:sldId id="547"/>
            <p14:sldId id="529"/>
            <p14:sldId id="534"/>
            <p14:sldId id="558"/>
            <p14:sldId id="559"/>
            <p14:sldId id="560"/>
            <p14:sldId id="561"/>
            <p14:sldId id="562"/>
            <p14:sldId id="563"/>
            <p14:sldId id="564"/>
            <p14:sldId id="465"/>
            <p14:sldId id="464"/>
            <p14:sldId id="405"/>
            <p14:sldId id="541"/>
            <p14:sldId id="538"/>
            <p14:sldId id="437"/>
            <p14:sldId id="566"/>
            <p14:sldId id="544"/>
            <p14:sldId id="543"/>
            <p14:sldId id="386"/>
            <p14:sldId id="555"/>
            <p14:sldId id="553"/>
            <p14:sldId id="548"/>
            <p14:sldId id="549"/>
            <p14:sldId id="329"/>
            <p14:sldId id="363"/>
            <p14:sldId id="444"/>
            <p14:sldId id="568"/>
            <p14:sldId id="380"/>
            <p14:sldId id="383"/>
            <p14:sldId id="319"/>
            <p14:sldId id="375"/>
            <p14:sldId id="348"/>
            <p14:sldId id="445"/>
            <p14:sldId id="551"/>
            <p14:sldId id="552"/>
            <p14:sldId id="277"/>
          </p14:sldIdLst>
        </p14:section>
        <p14:section name="Sección sin título" id="{2C81241D-B761-4A66-BFE2-16566EE5347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6E1A"/>
    <a:srgbClr val="125214"/>
    <a:srgbClr val="FFCC00"/>
    <a:srgbClr val="0000FF"/>
    <a:srgbClr val="FF6600"/>
    <a:srgbClr val="FF3300"/>
    <a:srgbClr val="CC0066"/>
    <a:srgbClr val="640000"/>
    <a:srgbClr val="660033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1" autoAdjust="0"/>
    <p:restoredTop sz="92744" autoAdjust="0"/>
  </p:normalViewPr>
  <p:slideViewPr>
    <p:cSldViewPr>
      <p:cViewPr varScale="1">
        <p:scale>
          <a:sx n="85" d="100"/>
          <a:sy n="85" d="100"/>
        </p:scale>
        <p:origin x="169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770"/>
    </p:cViewPr>
  </p:sorterViewPr>
  <p:notesViewPr>
    <p:cSldViewPr>
      <p:cViewPr varScale="1">
        <p:scale>
          <a:sx n="63" d="100"/>
          <a:sy n="63" d="100"/>
        </p:scale>
        <p:origin x="-2490" y="-120"/>
      </p:cViewPr>
      <p:guideLst>
        <p:guide orient="horz" pos="3110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815FB-9A4B-4270-B46C-52A22C0ACB8D}" type="datetimeFigureOut">
              <a:rPr lang="es-ES_tradnl" smtClean="0"/>
              <a:pPr/>
              <a:t>28/04/2015</a:t>
            </a:fld>
            <a:endParaRPr 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8AE59-75A5-4289-82F8-A8E4B7B09F5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5634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8AE59-75A5-4289-82F8-A8E4B7B09F57}" type="slidenum">
              <a:rPr lang="es-ES_tradnl" smtClean="0"/>
              <a:pPr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320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8AE59-75A5-4289-82F8-A8E4B7B09F57}" type="slidenum">
              <a:rPr lang="es-ES_tradnl" smtClean="0"/>
              <a:pPr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1432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8AE59-75A5-4289-82F8-A8E4B7B09F57}" type="slidenum">
              <a:rPr lang="es-ES_tradnl" smtClean="0"/>
              <a:pPr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23691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8AE59-75A5-4289-82F8-A8E4B7B09F57}" type="slidenum">
              <a:rPr lang="es-ES_tradnl" smtClean="0"/>
              <a:pPr/>
              <a:t>56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0666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8AE59-75A5-4289-82F8-A8E4B7B09F57}" type="slidenum">
              <a:rPr lang="es-ES_tradnl" smtClean="0"/>
              <a:pPr/>
              <a:t>99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32085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8AE59-75A5-4289-82F8-A8E4B7B09F57}" type="slidenum">
              <a:rPr lang="es-ES_tradnl" smtClean="0"/>
              <a:pPr/>
              <a:t>100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55331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8AE59-75A5-4289-82F8-A8E4B7B09F57}" type="slidenum">
              <a:rPr lang="es-ES_tradnl" smtClean="0"/>
              <a:pPr/>
              <a:t>103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05566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http://es.f266.mail.yahoo.com/ya/download?fid=Inbox&amp;mid=1_830904_ADiwktkAAUuDR9b2DgfmgU7rfAc&amp;pid=2&amp;tnef=&amp;YY=1205362744796&amp;newid=1&amp;clean=0&amp;inline=1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http://es.f266.mail.yahoo.com/ya/download?fid=Inbox&amp;mid=1_830904_ADiwktkAAUuDR9b2DgfmgU7rfAc&amp;pid=2&amp;tnef=&amp;YY=1205362744796&amp;newid=1&amp;clean=0&amp;inline=1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http://es.f266.mail.yahoo.com/ya/download?fid=Inbox&amp;mid=1_830904_ADiwktkAAUuDR9b2DgfmgU7rfAc&amp;pid=2&amp;tnef=&amp;YY=1205362744796&amp;newid=1&amp;clean=0&amp;inline=1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http://es.f266.mail.yahoo.com/ya/download?fid=Inbox&amp;mid=1_830904_ADiwktkAAUuDR9b2DgfmgU7rfAc&amp;pid=2&amp;tnef=&amp;YY=1205362744796&amp;newid=1&amp;clean=0&amp;inline=1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http://es.f266.mail.yahoo.com/ya/download?fid=Inbox&amp;mid=1_830904_ADiwktkAAUuDR9b2DgfmgU7rfAc&amp;pid=2&amp;tnef=&amp;YY=1205362744796&amp;newid=1&amp;clean=0&amp;inline=1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http://es.f266.mail.yahoo.com/ya/download?fid=Inbox&amp;mid=1_830904_ADiwktkAAUuDR9b2DgfmgU7rfAc&amp;pid=2&amp;tnef=&amp;YY=1205362744796&amp;newid=1&amp;clean=0&amp;inline=1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http://es.f266.mail.yahoo.com/ya/download?fid=Inbox&amp;mid=1_830904_ADiwktkAAUuDR9b2DgfmgU7rfAc&amp;pid=2&amp;tnef=&amp;YY=1205362744796&amp;newid=1&amp;clean=0&amp;inline=1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http://es.f266.mail.yahoo.com/ya/download?fid=Inbox&amp;mid=1_830904_ADiwktkAAUuDR9b2DgfmgU7rfAc&amp;pid=2&amp;tnef=&amp;YY=1205362744796&amp;newid=1&amp;clean=0&amp;inline=1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http://es.f266.mail.yahoo.com/ya/download?fid=Inbox&amp;mid=1_830904_ADiwktkAAUuDR9b2DgfmgU7rfAc&amp;pid=2&amp;tnef=&amp;YY=1205362744796&amp;newid=1&amp;clean=0&amp;inline=1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http://es.f266.mail.yahoo.com/ya/download?fid=Inbox&amp;mid=1_830904_ADiwktkAAUuDR9b2DgfmgU7rfAc&amp;pid=2&amp;tnef=&amp;YY=1205362744796&amp;newid=1&amp;clean=0&amp;inline=1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http://es.f266.mail.yahoo.com/ya/download?fid=Inbox&amp;mid=1_830904_ADiwktkAAUuDR9b2DgfmgU7rfAc&amp;pid=2&amp;tnef=&amp;YY=1205362744796&amp;newid=1&amp;clean=0&amp;inline=1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780C-35EF-4144-8EC4-CC34B7079D20}" type="datetimeFigureOut">
              <a:rPr lang="es-CO" smtClean="0"/>
              <a:pPr/>
              <a:t>28/04/2015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27C-4DAD-4B37-B61E-8F4DC48D3C1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093934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780C-35EF-4144-8EC4-CC34B7079D20}" type="datetimeFigureOut">
              <a:rPr lang="es-CO" smtClean="0"/>
              <a:pPr/>
              <a:t>28/04/2015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27C-4DAD-4B37-B61E-8F4DC48D3C13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9" name="CuadroTexto 8"/>
          <p:cNvSpPr txBox="1"/>
          <p:nvPr userDrawn="1"/>
        </p:nvSpPr>
        <p:spPr>
          <a:xfrm rot="16200000">
            <a:off x="-3096128" y="3158578"/>
            <a:ext cx="6814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spc="-12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EUSEBIO DA GUARDA</a:t>
            </a:r>
            <a:endParaRPr lang="es-ES" sz="3200" spc="-12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 descr="http://es.f266.mail.yahoo.com/ya/download?fid=Inbox&amp;mid=1_830904_ADiwktkAAUuDR9b2DgfmgU7rfAc&amp;pid=2&amp;tnef=&amp;YY=1205362744796&amp;newid=1&amp;clean=0&amp;inline=1"/>
          <p:cNvPicPr>
            <a:picLocks noChangeAspect="1" noChangeArrowheads="1"/>
          </p:cNvPicPr>
          <p:nvPr userDrawn="1"/>
        </p:nvPicPr>
        <p:blipFill rotWithShape="1">
          <a:blip r:embed="rId3" r:link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contrast="10000"/>
          </a:blip>
          <a:srcRect t="81" b="41540"/>
          <a:stretch/>
        </p:blipFill>
        <p:spPr bwMode="auto">
          <a:xfrm>
            <a:off x="0" y="0"/>
            <a:ext cx="1944216" cy="86289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181786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780C-35EF-4144-8EC4-CC34B7079D20}" type="datetimeFigureOut">
              <a:rPr lang="es-CO" smtClean="0"/>
              <a:pPr/>
              <a:t>28/04/2015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27C-4DAD-4B37-B61E-8F4DC48D3C13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8" name="Picture 3" descr="http://es.f266.mail.yahoo.com/ya/download?fid=Inbox&amp;mid=1_830904_ADiwktkAAUuDR9b2DgfmgU7rfAc&amp;pid=2&amp;tnef=&amp;YY=1205362744796&amp;newid=1&amp;clean=0&amp;inline=1"/>
          <p:cNvPicPr>
            <a:picLocks noChangeAspect="1" noChangeArrowheads="1"/>
          </p:cNvPicPr>
          <p:nvPr userDrawn="1"/>
        </p:nvPicPr>
        <p:blipFill rotWithShape="1">
          <a:blip r:embed="rId2" r:link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contrast="10000"/>
          </a:blip>
          <a:srcRect t="81" b="41540"/>
          <a:stretch/>
        </p:blipFill>
        <p:spPr bwMode="auto">
          <a:xfrm>
            <a:off x="0" y="0"/>
            <a:ext cx="1944216" cy="86289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26602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780C-35EF-4144-8EC4-CC34B7079D20}" type="datetimeFigureOut">
              <a:rPr lang="es-CO" smtClean="0"/>
              <a:pPr/>
              <a:t>28/04/2015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27C-4DAD-4B37-B61E-8F4DC48D3C13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CuadroTexto 9"/>
          <p:cNvSpPr txBox="1"/>
          <p:nvPr userDrawn="1"/>
        </p:nvSpPr>
        <p:spPr>
          <a:xfrm rot="16200000">
            <a:off x="-3096128" y="3158578"/>
            <a:ext cx="6814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spc="-12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EUSEBIO DA GUARDA</a:t>
            </a:r>
            <a:endParaRPr lang="es-ES" sz="3200" spc="-12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3" descr="http://es.f266.mail.yahoo.com/ya/download?fid=Inbox&amp;mid=1_830904_ADiwktkAAUuDR9b2DgfmgU7rfAc&amp;pid=2&amp;tnef=&amp;YY=1205362744796&amp;newid=1&amp;clean=0&amp;inline=1"/>
          <p:cNvPicPr>
            <a:picLocks noChangeAspect="1" noChangeArrowheads="1"/>
          </p:cNvPicPr>
          <p:nvPr userDrawn="1"/>
        </p:nvPicPr>
        <p:blipFill rotWithShape="1">
          <a:blip r:embed="rId2" r:link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contrast="10000"/>
          </a:blip>
          <a:srcRect t="81" b="41540"/>
          <a:stretch/>
        </p:blipFill>
        <p:spPr bwMode="auto">
          <a:xfrm>
            <a:off x="0" y="0"/>
            <a:ext cx="1944216" cy="86289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310343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780C-35EF-4144-8EC4-CC34B7079D20}" type="datetimeFigureOut">
              <a:rPr lang="es-CO" smtClean="0"/>
              <a:pPr/>
              <a:t>28/04/2015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27C-4DAD-4B37-B61E-8F4DC48D3C13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CuadroTexto 7"/>
          <p:cNvSpPr txBox="1"/>
          <p:nvPr userDrawn="1"/>
        </p:nvSpPr>
        <p:spPr>
          <a:xfrm rot="16200000">
            <a:off x="-3096128" y="3158578"/>
            <a:ext cx="6814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spc="-12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EUSEBIO DA GUARDA</a:t>
            </a:r>
            <a:endParaRPr lang="es-ES" sz="3200" spc="-12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http://es.f266.mail.yahoo.com/ya/download?fid=Inbox&amp;mid=1_830904_ADiwktkAAUuDR9b2DgfmgU7rfAc&amp;pid=2&amp;tnef=&amp;YY=1205362744796&amp;newid=1&amp;clean=0&amp;inline=1"/>
          <p:cNvPicPr>
            <a:picLocks noChangeAspect="1" noChangeArrowheads="1"/>
          </p:cNvPicPr>
          <p:nvPr userDrawn="1"/>
        </p:nvPicPr>
        <p:blipFill rotWithShape="1">
          <a:blip r:embed="rId2" r:link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contrast="10000"/>
          </a:blip>
          <a:srcRect t="81" b="41540"/>
          <a:stretch/>
        </p:blipFill>
        <p:spPr bwMode="auto">
          <a:xfrm>
            <a:off x="0" y="0"/>
            <a:ext cx="1944216" cy="86289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969836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780C-35EF-4144-8EC4-CC34B7079D20}" type="datetimeFigureOut">
              <a:rPr lang="es-CO" smtClean="0"/>
              <a:pPr/>
              <a:t>28/04/2015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27C-4DAD-4B37-B61E-8F4DC48D3C13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13" name="CuadroTexto 12"/>
          <p:cNvSpPr txBox="1"/>
          <p:nvPr userDrawn="1"/>
        </p:nvSpPr>
        <p:spPr>
          <a:xfrm rot="16200000">
            <a:off x="-3096128" y="3158578"/>
            <a:ext cx="6814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spc="-12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EUSEBIO DA GUARDA</a:t>
            </a:r>
            <a:endParaRPr lang="es-ES" sz="3200" spc="-12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3" descr="http://es.f266.mail.yahoo.com/ya/download?fid=Inbox&amp;mid=1_830904_ADiwktkAAUuDR9b2DgfmgU7rfAc&amp;pid=2&amp;tnef=&amp;YY=1205362744796&amp;newid=1&amp;clean=0&amp;inline=1"/>
          <p:cNvPicPr>
            <a:picLocks noChangeAspect="1" noChangeArrowheads="1"/>
          </p:cNvPicPr>
          <p:nvPr userDrawn="1"/>
        </p:nvPicPr>
        <p:blipFill rotWithShape="1">
          <a:blip r:embed="rId2" r:link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contrast="10000"/>
          </a:blip>
          <a:srcRect t="81" b="41540"/>
          <a:stretch/>
        </p:blipFill>
        <p:spPr bwMode="auto">
          <a:xfrm>
            <a:off x="0" y="0"/>
            <a:ext cx="1944216" cy="86289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066322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780C-35EF-4144-8EC4-CC34B7079D20}" type="datetimeFigureOut">
              <a:rPr lang="es-CO" smtClean="0"/>
              <a:pPr/>
              <a:t>28/04/2015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27C-4DAD-4B37-B61E-8F4DC48D3C13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18" name="CuadroTexto 17"/>
          <p:cNvSpPr txBox="1"/>
          <p:nvPr userDrawn="1"/>
        </p:nvSpPr>
        <p:spPr>
          <a:xfrm rot="16200000">
            <a:off x="-3096128" y="3158578"/>
            <a:ext cx="6814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spc="-12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EUSEBIO DA GUARDA</a:t>
            </a:r>
            <a:endParaRPr lang="es-ES" sz="3200" spc="-12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3" descr="http://es.f266.mail.yahoo.com/ya/download?fid=Inbox&amp;mid=1_830904_ADiwktkAAUuDR9b2DgfmgU7rfAc&amp;pid=2&amp;tnef=&amp;YY=1205362744796&amp;newid=1&amp;clean=0&amp;inline=1"/>
          <p:cNvPicPr>
            <a:picLocks noChangeAspect="1" noChangeArrowheads="1"/>
          </p:cNvPicPr>
          <p:nvPr userDrawn="1"/>
        </p:nvPicPr>
        <p:blipFill rotWithShape="1">
          <a:blip r:embed="rId3" r:link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contrast="10000"/>
          </a:blip>
          <a:srcRect t="81" b="41540"/>
          <a:stretch/>
        </p:blipFill>
        <p:spPr bwMode="auto">
          <a:xfrm>
            <a:off x="0" y="0"/>
            <a:ext cx="1944216" cy="86289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261564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780C-35EF-4144-8EC4-CC34B7079D20}" type="datetimeFigureOut">
              <a:rPr lang="es-CO" smtClean="0"/>
              <a:pPr/>
              <a:t>28/04/2015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27C-4DAD-4B37-B61E-8F4DC48D3C13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7" name="CuadroTexto 6"/>
          <p:cNvSpPr txBox="1"/>
          <p:nvPr userDrawn="1"/>
        </p:nvSpPr>
        <p:spPr>
          <a:xfrm rot="16200000">
            <a:off x="-3096128" y="3158578"/>
            <a:ext cx="6814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spc="-12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EUSEBIO DA GUARDA</a:t>
            </a:r>
            <a:endParaRPr lang="es-ES" sz="3200" spc="-12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 descr="http://es.f266.mail.yahoo.com/ya/download?fid=Inbox&amp;mid=1_830904_ADiwktkAAUuDR9b2DgfmgU7rfAc&amp;pid=2&amp;tnef=&amp;YY=1205362744796&amp;newid=1&amp;clean=0&amp;inline=1"/>
          <p:cNvPicPr>
            <a:picLocks noChangeAspect="1" noChangeArrowheads="1"/>
          </p:cNvPicPr>
          <p:nvPr userDrawn="1"/>
        </p:nvPicPr>
        <p:blipFill rotWithShape="1">
          <a:blip r:embed="rId2" r:link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contrast="10000"/>
          </a:blip>
          <a:srcRect t="81" b="41540"/>
          <a:stretch/>
        </p:blipFill>
        <p:spPr bwMode="auto">
          <a:xfrm>
            <a:off x="0" y="0"/>
            <a:ext cx="1944216" cy="86289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665648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780C-35EF-4144-8EC4-CC34B7079D20}" type="datetimeFigureOut">
              <a:rPr lang="es-CO" smtClean="0"/>
              <a:pPr/>
              <a:t>28/04/2015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27C-4DAD-4B37-B61E-8F4DC48D3C13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7" name="CuadroTexto 6"/>
          <p:cNvSpPr txBox="1"/>
          <p:nvPr userDrawn="1"/>
        </p:nvSpPr>
        <p:spPr>
          <a:xfrm rot="16200000">
            <a:off x="-3096128" y="3158578"/>
            <a:ext cx="6814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spc="-12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EUSEBIO DA GUARDA</a:t>
            </a:r>
            <a:endParaRPr lang="es-ES" sz="3200" spc="-12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 descr="http://es.f266.mail.yahoo.com/ya/download?fid=Inbox&amp;mid=1_830904_ADiwktkAAUuDR9b2DgfmgU7rfAc&amp;pid=2&amp;tnef=&amp;YY=1205362744796&amp;newid=1&amp;clean=0&amp;inline=1"/>
          <p:cNvPicPr>
            <a:picLocks noChangeAspect="1" noChangeArrowheads="1"/>
          </p:cNvPicPr>
          <p:nvPr userDrawn="1"/>
        </p:nvPicPr>
        <p:blipFill rotWithShape="1">
          <a:blip r:embed="rId2" r:link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contrast="10000"/>
          </a:blip>
          <a:srcRect t="81" b="41540"/>
          <a:stretch/>
        </p:blipFill>
        <p:spPr bwMode="auto">
          <a:xfrm>
            <a:off x="0" y="0"/>
            <a:ext cx="1944216" cy="86289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431611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780C-35EF-4144-8EC4-CC34B7079D20}" type="datetimeFigureOut">
              <a:rPr lang="es-CO" smtClean="0"/>
              <a:pPr/>
              <a:t>28/04/2015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27C-4DAD-4B37-B61E-8F4DC48D3C1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094597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780C-35EF-4144-8EC4-CC34B7079D20}" type="datetimeFigureOut">
              <a:rPr lang="es-CO" smtClean="0"/>
              <a:pPr/>
              <a:t>28/04/2015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27C-4DAD-4B37-B61E-8F4DC48D3C1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123952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780C-35EF-4144-8EC4-CC34B7079D20}" type="datetimeFigureOut">
              <a:rPr lang="es-CO" smtClean="0"/>
              <a:pPr/>
              <a:t>28/04/2015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27C-4DAD-4B37-B61E-8F4DC48D3C1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319739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780C-35EF-4144-8EC4-CC34B7079D20}" type="datetimeFigureOut">
              <a:rPr lang="es-CO" smtClean="0"/>
              <a:pPr/>
              <a:t>28/04/2015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27C-4DAD-4B37-B61E-8F4DC48D3C1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95716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780C-35EF-4144-8EC4-CC34B7079D20}" type="datetimeFigureOut">
              <a:rPr lang="es-CO" smtClean="0"/>
              <a:pPr/>
              <a:t>28/04/2015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27C-4DAD-4B37-B61E-8F4DC48D3C1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924743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780C-35EF-4144-8EC4-CC34B7079D20}" type="datetimeFigureOut">
              <a:rPr lang="es-CO" smtClean="0"/>
              <a:pPr/>
              <a:t>28/04/2015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27C-4DAD-4B37-B61E-8F4DC48D3C13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5" name="CuadroTexto 4"/>
          <p:cNvSpPr txBox="1"/>
          <p:nvPr userDrawn="1"/>
        </p:nvSpPr>
        <p:spPr>
          <a:xfrm rot="16200000">
            <a:off x="-3096128" y="3158578"/>
            <a:ext cx="6814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spc="-12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EUSEBIO DA GUARDA</a:t>
            </a:r>
            <a:endParaRPr lang="es-ES" sz="3200" spc="-12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http://es.f266.mail.yahoo.com/ya/download?fid=Inbox&amp;mid=1_830904_ADiwktkAAUuDR9b2DgfmgU7rfAc&amp;pid=2&amp;tnef=&amp;YY=1205362744796&amp;newid=1&amp;clean=0&amp;inline=1"/>
          <p:cNvPicPr>
            <a:picLocks noChangeAspect="1" noChangeArrowheads="1"/>
          </p:cNvPicPr>
          <p:nvPr userDrawn="1"/>
        </p:nvPicPr>
        <p:blipFill rotWithShape="1">
          <a:blip r:embed="rId2" r:link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contrast="10000"/>
          </a:blip>
          <a:srcRect t="81" b="41540"/>
          <a:stretch/>
        </p:blipFill>
        <p:spPr bwMode="auto">
          <a:xfrm>
            <a:off x="0" y="0"/>
            <a:ext cx="1944216" cy="86289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768252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780C-35EF-4144-8EC4-CC34B7079D20}" type="datetimeFigureOut">
              <a:rPr lang="es-CO" smtClean="0"/>
              <a:pPr/>
              <a:t>28/04/2015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27C-4DAD-4B37-B61E-8F4DC48D3C13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CuadroTexto 7"/>
          <p:cNvSpPr txBox="1"/>
          <p:nvPr userDrawn="1"/>
        </p:nvSpPr>
        <p:spPr>
          <a:xfrm rot="16200000">
            <a:off x="-3096128" y="3158578"/>
            <a:ext cx="6814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spc="-12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EUSEBIO DA GUARDA</a:t>
            </a:r>
            <a:endParaRPr lang="es-ES" sz="3200" spc="-12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http://es.f266.mail.yahoo.com/ya/download?fid=Inbox&amp;mid=1_830904_ADiwktkAAUuDR9b2DgfmgU7rfAc&amp;pid=2&amp;tnef=&amp;YY=1205362744796&amp;newid=1&amp;clean=0&amp;inline=1"/>
          <p:cNvPicPr>
            <a:picLocks noChangeAspect="1" noChangeArrowheads="1"/>
          </p:cNvPicPr>
          <p:nvPr userDrawn="1"/>
        </p:nvPicPr>
        <p:blipFill rotWithShape="1">
          <a:blip r:embed="rId2" r:link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contrast="10000"/>
          </a:blip>
          <a:srcRect t="81" b="41540"/>
          <a:stretch/>
        </p:blipFill>
        <p:spPr bwMode="auto">
          <a:xfrm>
            <a:off x="0" y="0"/>
            <a:ext cx="1944216" cy="86289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690319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780C-35EF-4144-8EC4-CC34B7079D20}" type="datetimeFigureOut">
              <a:rPr lang="es-CO" smtClean="0"/>
              <a:pPr/>
              <a:t>28/04/2015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27C-4DAD-4B37-B61E-8F4DC48D3C13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9" name="CuadroTexto 8"/>
          <p:cNvSpPr txBox="1"/>
          <p:nvPr userDrawn="1"/>
        </p:nvSpPr>
        <p:spPr>
          <a:xfrm rot="16200000">
            <a:off x="-3096128" y="3158578"/>
            <a:ext cx="6814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spc="-12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EUSEBIO DA GUARDA</a:t>
            </a:r>
            <a:endParaRPr lang="es-ES" sz="3200" spc="-12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 descr="http://es.f266.mail.yahoo.com/ya/download?fid=Inbox&amp;mid=1_830904_ADiwktkAAUuDR9b2DgfmgU7rfAc&amp;pid=2&amp;tnef=&amp;YY=1205362744796&amp;newid=1&amp;clean=0&amp;inline=1"/>
          <p:cNvPicPr>
            <a:picLocks noChangeAspect="1" noChangeArrowheads="1"/>
          </p:cNvPicPr>
          <p:nvPr userDrawn="1"/>
        </p:nvPicPr>
        <p:blipFill rotWithShape="1">
          <a:blip r:embed="rId3" r:link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contrast="10000"/>
          </a:blip>
          <a:srcRect t="81" b="41540"/>
          <a:stretch/>
        </p:blipFill>
        <p:spPr bwMode="auto">
          <a:xfrm>
            <a:off x="0" y="0"/>
            <a:ext cx="1944216" cy="86289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151068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6ED780C-35EF-4144-8EC4-CC34B7079D20}" type="datetimeFigureOut">
              <a:rPr lang="es-CO" smtClean="0"/>
              <a:pPr/>
              <a:t>28/04/2015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826227C-4DAD-4B37-B61E-8F4DC48D3C1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25881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ransition spd="slow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POWER%20POINT%20EUSEBIO%20LABACA\12%20Pista%2012.wma" TargetMode="External"/><Relationship Id="rId5" Type="http://schemas.openxmlformats.org/officeDocument/2006/relationships/image" Target="../media/image7.png"/><Relationship Id="rId4" Type="http://schemas.openxmlformats.org/officeDocument/2006/relationships/image" Target="http://es.f266.mail.yahoo.com/ya/download?fid=Inbox&amp;mid=1_830904_ADiwktkAAUuDR9b2DgfmgU7rfAc&amp;pid=2&amp;tnef=&amp;YY=1205362744796&amp;newid=1&amp;clean=0&amp;inline=1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feature=player_embedded&amp;v=qvf9p9Yuaho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edu.xunta.es/centros/ieseusebioguarda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http://es.f266.mail.yahoo.com/ya/download?fid=Inbox&amp;mid=1_830904_ADiwktkAAUuDR9b2DgfmgU7rfAc&amp;pid=2&amp;tnef=&amp;YY=1205362744796&amp;newid=1&amp;clean=0&amp;inline=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POWER%20POINT%20EUSEBIO%20LABACA\12%20Pista%2012.wma" TargetMode="External"/><Relationship Id="rId6" Type="http://schemas.openxmlformats.org/officeDocument/2006/relationships/image" Target="../media/image7.png"/><Relationship Id="rId5" Type="http://schemas.openxmlformats.org/officeDocument/2006/relationships/image" Target="http://es.f266.mail.yahoo.com/ya/download?fid=Inbox&amp;mid=1_830904_ADiwktkAAUuDR9b2DgfmgU7rfAc&amp;pid=2&amp;tnef=&amp;YY=1205362744796&amp;newid=1&amp;clean=0&amp;inline=1" TargetMode="Externa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.xunta.es/centros/ieseusebioguarda/node/38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hyperlink" Target="http://www.google.com/url?sa=i&amp;rct=j&amp;q=gONZALO+caO+laBORA&amp;source=images&amp;cd=&amp;cad=rja&amp;docid=omZcd9rGvmmbvM&amp;tbnid=JgWlW2m8x-MsAM:&amp;ved=0CAUQjRw&amp;url=http://www.lavozdegalicia.es/noticia/coruna/2013/11/05/mejor-estudiante/0003_201311H5C12991.htm&amp;ei=iXeKUv2APOSg0QXn1IDACw&amp;bvm=bv.56643336,d.d2k&amp;psig=AFQjCNHTR4B52flNFbPNLNdezIg4q53_0A&amp;ust=138489265402070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3" descr="http://es.f266.mail.yahoo.com/ya/download?fid=Inbox&amp;mid=1_830904_ADiwktkAAUuDR9b2DgfmgU7rfAc&amp;pid=2&amp;tnef=&amp;YY=1205362744796&amp;newid=1&amp;clean=0&amp;inline=1"/>
          <p:cNvPicPr>
            <a:picLocks noChangeAspect="1" noChangeArrowheads="1"/>
          </p:cNvPicPr>
          <p:nvPr/>
        </p:nvPicPr>
        <p:blipFill>
          <a:blip r:embed="rId3" r:link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>
            <a:off x="145504" y="31174"/>
            <a:ext cx="8892480" cy="676056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dist="50800" dir="5400000" sx="1000" sy="1000" algn="ctr" rotWithShape="0">
              <a:srgbClr val="000000"/>
            </a:outerShdw>
          </a:effectLst>
        </p:spPr>
      </p:pic>
      <p:pic>
        <p:nvPicPr>
          <p:cNvPr id="5" name="12 Pista 12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572396" y="62865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46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numSld="999"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Pablo</a:t>
            </a: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, el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mayor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571572" y="114513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2" name="Picture 2" descr="http://2.bp.blogspot.com/-wZ9t5G7q1kA/TqV_IIgolqI/AAAAAAAABpA/nlAfs-MqpPc/s320/AAA.+Picasso+ni%25C3%25B1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88" y="1579630"/>
            <a:ext cx="4203052" cy="424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669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0" y="5288340"/>
            <a:ext cx="84570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1889125" algn="l"/>
              </a:tabLst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ea typeface="Times New Roman" pitchFamily="18" charset="0"/>
                <a:cs typeface="Arial" pitchFamily="34" charset="0"/>
              </a:rPr>
              <a:t>Alejandro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rgbClr val="FF6600"/>
                </a:solidFill>
                <a:effectLst/>
                <a:ea typeface="Times New Roman" pitchFamily="18" charset="0"/>
                <a:cs typeface="Arial" pitchFamily="34" charset="0"/>
              </a:rPr>
              <a:t>Roura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ea typeface="Times New Roman" pitchFamily="18" charset="0"/>
                <a:cs typeface="Arial" pitchFamily="34" charset="0"/>
              </a:rPr>
              <a:t>, premio extraordinario de bachillerato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1889125" algn="l"/>
              </a:tabLst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ea typeface="Times New Roman" pitchFamily="18" charset="0"/>
                <a:cs typeface="Arial" pitchFamily="34" charset="0"/>
              </a:rPr>
              <a:t>correspondiente al curso 2010/2011.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1889125" algn="l"/>
              </a:tabLst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ea typeface="Times New Roman" pitchFamily="18" charset="0"/>
                <a:cs typeface="Arial" pitchFamily="34" charset="0"/>
              </a:rPr>
              <a:t>“El alumno de bachillerato perfecto” 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1889125" algn="l"/>
              </a:tabLst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ea typeface="Times New Roman" pitchFamily="18" charset="0"/>
                <a:cs typeface="Arial" pitchFamily="34" charset="0"/>
              </a:rPr>
              <a:t>La Voz de Galicia 30/10/2011.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cs typeface="Arial" pitchFamily="34" charset="0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3707904" y="293592"/>
            <a:ext cx="4248038" cy="50365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gl-ES" sz="2400" b="1" cap="small" spc="150" dirty="0">
                <a:ln w="0"/>
                <a:gradFill>
                  <a:gsLst>
                    <a:gs pos="43000">
                      <a:srgbClr val="FFC000"/>
                    </a:gs>
                    <a:gs pos="32000">
                      <a:srgbClr val="FFCC00"/>
                    </a:gs>
                    <a:gs pos="52000">
                      <a:srgbClr val="FF6600"/>
                    </a:gs>
                    <a:gs pos="86000">
                      <a:srgbClr val="FFCC00"/>
                    </a:gs>
                  </a:gsLst>
                  <a:lin ang="5400000" scaled="1"/>
                </a:gradFill>
                <a:effectLst>
                  <a:glow rad="520700">
                    <a:schemeClr val="accent4">
                      <a:satMod val="175000"/>
                      <a:alpha val="34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</a:rPr>
              <a:t>ÉXITOS  DE LOS  ALUMNOS.</a:t>
            </a:r>
            <a:endParaRPr lang="es-CO" sz="2400" b="1" cap="small" spc="150" dirty="0">
              <a:ln w="0"/>
              <a:gradFill>
                <a:gsLst>
                  <a:gs pos="43000">
                    <a:srgbClr val="FFC000"/>
                  </a:gs>
                  <a:gs pos="32000">
                    <a:srgbClr val="FFCC00"/>
                  </a:gs>
                  <a:gs pos="52000">
                    <a:srgbClr val="FF6600"/>
                  </a:gs>
                  <a:gs pos="86000">
                    <a:srgbClr val="FFCC00"/>
                  </a:gs>
                </a:gsLst>
                <a:lin ang="5400000" scaled="1"/>
              </a:gradFill>
              <a:effectLst>
                <a:glow rad="520700">
                  <a:schemeClr val="accent4">
                    <a:satMod val="175000"/>
                    <a:alpha val="34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8075" y="2230339"/>
            <a:ext cx="4438969" cy="2985641"/>
          </a:xfrm>
          <a:prstGeom prst="rect">
            <a:avLst/>
          </a:prstGeom>
          <a:noFill/>
        </p:spPr>
      </p:pic>
      <p:pic>
        <p:nvPicPr>
          <p:cNvPr id="200706" name="Picture 2" descr="http://www.edu.xunta.es/centros/ieseusebioguarda/system/files/u50/Premio_Alex_Roura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930" y="1081075"/>
            <a:ext cx="3371075" cy="22451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9364" y="1105770"/>
            <a:ext cx="2757679" cy="3691382"/>
          </a:xfrm>
          <a:prstGeom prst="rect">
            <a:avLst/>
          </a:prstGeom>
          <a:noFill/>
        </p:spPr>
      </p:pic>
      <p:pic>
        <p:nvPicPr>
          <p:cNvPr id="1587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8547" y="2137157"/>
            <a:ext cx="4310817" cy="3701206"/>
          </a:xfrm>
          <a:prstGeom prst="rect">
            <a:avLst/>
          </a:prstGeom>
          <a:noFill/>
        </p:spPr>
      </p:pic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7" name="Rectangle 7"/>
          <p:cNvSpPr>
            <a:spLocks noChangeArrowheads="1"/>
          </p:cNvSpPr>
          <p:nvPr/>
        </p:nvSpPr>
        <p:spPr bwMode="auto">
          <a:xfrm>
            <a:off x="2428860" y="5899918"/>
            <a:ext cx="602818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1889125" algn="l"/>
              </a:tabLst>
            </a:pPr>
            <a:r>
              <a:rPr kumimoji="0" lang="gl-ES" sz="32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Ganadores do </a:t>
            </a:r>
            <a:r>
              <a:rPr kumimoji="0" lang="gl-ES" sz="3200" b="0" i="0" u="none" strike="noStrike" cap="none" normalizeH="0" baseline="0" dirty="0" err="1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Big</a:t>
            </a:r>
            <a:r>
              <a:rPr kumimoji="0" lang="gl-ES" sz="32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  <a:r>
              <a:rPr kumimoji="0" lang="gl-ES" sz="3200" b="0" i="0" u="none" strike="noStrike" cap="none" normalizeH="0" baseline="0" dirty="0" err="1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Challenge</a:t>
            </a:r>
            <a:r>
              <a:rPr kumimoji="0" lang="gl-ES" sz="32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1889125" algn="l"/>
              </a:tabLst>
            </a:pPr>
            <a:r>
              <a:rPr kumimoji="0" lang="gl-ES" sz="32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2011</a:t>
            </a:r>
          </a:p>
        </p:txBody>
      </p:sp>
      <p:sp>
        <p:nvSpPr>
          <p:cNvPr id="17" name="2 Marcador de contenido"/>
          <p:cNvSpPr txBox="1">
            <a:spLocks/>
          </p:cNvSpPr>
          <p:nvPr/>
        </p:nvSpPr>
        <p:spPr>
          <a:xfrm>
            <a:off x="2627784" y="256929"/>
            <a:ext cx="5829260" cy="50365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gl-ES" sz="2400" b="1" cap="small" spc="150" dirty="0">
                <a:ln w="0"/>
                <a:gradFill>
                  <a:gsLst>
                    <a:gs pos="43000">
                      <a:srgbClr val="FFC000"/>
                    </a:gs>
                    <a:gs pos="32000">
                      <a:srgbClr val="FFCC00"/>
                    </a:gs>
                    <a:gs pos="52000">
                      <a:srgbClr val="FF6600"/>
                    </a:gs>
                    <a:gs pos="86000">
                      <a:srgbClr val="FFCC00"/>
                    </a:gs>
                  </a:gsLst>
                  <a:lin ang="5400000" scaled="1"/>
                </a:gradFill>
                <a:effectLst>
                  <a:glow rad="520700">
                    <a:schemeClr val="accent4">
                      <a:satMod val="175000"/>
                      <a:alpha val="34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</a:rPr>
              <a:t>ÉXITOS  DE </a:t>
            </a:r>
            <a:r>
              <a:rPr lang="gl-ES" sz="2400" b="1" cap="small" spc="150" dirty="0" smtClean="0">
                <a:ln w="0"/>
                <a:gradFill>
                  <a:gsLst>
                    <a:gs pos="43000">
                      <a:srgbClr val="FFC000"/>
                    </a:gs>
                    <a:gs pos="32000">
                      <a:srgbClr val="FFCC00"/>
                    </a:gs>
                    <a:gs pos="52000">
                      <a:srgbClr val="FF6600"/>
                    </a:gs>
                    <a:gs pos="86000">
                      <a:srgbClr val="FFCC00"/>
                    </a:gs>
                  </a:gsLst>
                  <a:lin ang="5400000" scaled="1"/>
                </a:gradFill>
                <a:effectLst>
                  <a:glow rad="520700">
                    <a:schemeClr val="accent4">
                      <a:satMod val="175000"/>
                      <a:alpha val="34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</a:rPr>
              <a:t>LOS ALUMNOS</a:t>
            </a:r>
            <a:r>
              <a:rPr lang="gl-ES" sz="2400" b="1" cap="small" spc="150" dirty="0">
                <a:ln w="0"/>
                <a:gradFill>
                  <a:gsLst>
                    <a:gs pos="43000">
                      <a:srgbClr val="FFC000"/>
                    </a:gs>
                    <a:gs pos="32000">
                      <a:srgbClr val="FFCC00"/>
                    </a:gs>
                    <a:gs pos="52000">
                      <a:srgbClr val="FF6600"/>
                    </a:gs>
                    <a:gs pos="86000">
                      <a:srgbClr val="FFCC00"/>
                    </a:gs>
                  </a:gsLst>
                  <a:lin ang="5400000" scaled="1"/>
                </a:gradFill>
                <a:effectLst>
                  <a:glow rad="520700">
                    <a:schemeClr val="accent4">
                      <a:satMod val="175000"/>
                      <a:alpha val="34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</a:rPr>
              <a:t>.</a:t>
            </a:r>
            <a:endParaRPr lang="es-CO" sz="2400" b="1" cap="small" spc="150" dirty="0">
              <a:ln w="0"/>
              <a:gradFill>
                <a:gsLst>
                  <a:gs pos="43000">
                    <a:srgbClr val="FFC000"/>
                  </a:gs>
                  <a:gs pos="32000">
                    <a:srgbClr val="FFCC00"/>
                  </a:gs>
                  <a:gs pos="52000">
                    <a:srgbClr val="FF6600"/>
                  </a:gs>
                  <a:gs pos="86000">
                    <a:srgbClr val="FFCC00"/>
                  </a:gs>
                </a:gsLst>
                <a:lin ang="5400000" scaled="1"/>
              </a:gradFill>
              <a:effectLst>
                <a:glow rad="520700">
                  <a:schemeClr val="accent4">
                    <a:satMod val="175000"/>
                    <a:alpha val="34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</a:endParaRP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1" y="1105770"/>
            <a:ext cx="2813740" cy="21072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90466" name="Picture 2" descr="http://www.edu.xunta.es/centros/ieseusebioguarda/system/files/u50/Concierto_Lang_la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838" y="1571613"/>
            <a:ext cx="7603206" cy="3801604"/>
          </a:xfrm>
          <a:prstGeom prst="rect">
            <a:avLst/>
          </a:prstGeom>
          <a:noFill/>
        </p:spPr>
      </p:pic>
      <p:sp>
        <p:nvSpPr>
          <p:cNvPr id="18" name="17 Rectángulo"/>
          <p:cNvSpPr/>
          <p:nvPr/>
        </p:nvSpPr>
        <p:spPr>
          <a:xfrm>
            <a:off x="1976324" y="5517232"/>
            <a:ext cx="64807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b="1" dirty="0" smtClean="0">
                <a:solidFill>
                  <a:srgbClr val="FF6600"/>
                </a:solidFill>
              </a:rPr>
              <a:t>David </a:t>
            </a:r>
            <a:r>
              <a:rPr lang="es-ES" b="1" dirty="0" err="1" smtClean="0">
                <a:solidFill>
                  <a:srgbClr val="FF6600"/>
                </a:solidFill>
              </a:rPr>
              <a:t>Vaamonde</a:t>
            </a:r>
            <a:r>
              <a:rPr lang="es-ES" b="1" dirty="0" smtClean="0">
                <a:solidFill>
                  <a:srgbClr val="FF6600"/>
                </a:solidFill>
              </a:rPr>
              <a:t> López</a:t>
            </a:r>
            <a:r>
              <a:rPr lang="es-ES" dirty="0" smtClean="0">
                <a:solidFill>
                  <a:srgbClr val="FF6600"/>
                </a:solidFill>
              </a:rPr>
              <a:t>  (1º ESO) </a:t>
            </a:r>
            <a:r>
              <a:rPr lang="es-ES" b="1" dirty="0" smtClean="0">
                <a:solidFill>
                  <a:srgbClr val="FF6600"/>
                </a:solidFill>
              </a:rPr>
              <a:t>seleccionado para tocar con el pianista más famoso del mundo, </a:t>
            </a:r>
            <a:r>
              <a:rPr lang="es-ES" b="1" dirty="0" err="1" smtClean="0">
                <a:solidFill>
                  <a:srgbClr val="FF6600"/>
                </a:solidFill>
              </a:rPr>
              <a:t>Lang</a:t>
            </a:r>
            <a:r>
              <a:rPr lang="es-ES" b="1" dirty="0" smtClean="0">
                <a:solidFill>
                  <a:srgbClr val="FF6600"/>
                </a:solidFill>
              </a:rPr>
              <a:t> </a:t>
            </a:r>
            <a:r>
              <a:rPr lang="es-ES" b="1" dirty="0" err="1" smtClean="0">
                <a:solidFill>
                  <a:srgbClr val="FF6600"/>
                </a:solidFill>
              </a:rPr>
              <a:t>Lang</a:t>
            </a:r>
            <a:r>
              <a:rPr lang="es-ES" b="1" dirty="0" smtClean="0">
                <a:solidFill>
                  <a:srgbClr val="FF6600"/>
                </a:solidFill>
              </a:rPr>
              <a:t>, el niño prodigio do piano, en el concierto de su 30 cumpleaños.</a:t>
            </a:r>
          </a:p>
          <a:p>
            <a:pPr algn="r"/>
            <a:r>
              <a:rPr lang="es-ES" sz="1200" dirty="0" smtClean="0">
                <a:hlinkClick r:id="rId3"/>
              </a:rPr>
              <a:t>http://www.youtube.com/watch?feature=player_embedded&amp;v=qvf9p9Yuaho</a:t>
            </a:r>
            <a:endParaRPr lang="es-ES" sz="1200" dirty="0">
              <a:solidFill>
                <a:srgbClr val="FF6600"/>
              </a:solidFill>
            </a:endParaRPr>
          </a:p>
        </p:txBody>
      </p:sp>
      <p:sp>
        <p:nvSpPr>
          <p:cNvPr id="17" name="2 Marcador de contenido"/>
          <p:cNvSpPr txBox="1">
            <a:spLocks/>
          </p:cNvSpPr>
          <p:nvPr/>
        </p:nvSpPr>
        <p:spPr>
          <a:xfrm>
            <a:off x="3491880" y="256929"/>
            <a:ext cx="4965164" cy="50365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gl-ES" sz="2400" b="1" cap="small" spc="150" dirty="0">
                <a:ln w="0"/>
                <a:gradFill>
                  <a:gsLst>
                    <a:gs pos="43000">
                      <a:srgbClr val="FFC000"/>
                    </a:gs>
                    <a:gs pos="32000">
                      <a:srgbClr val="FFCC00"/>
                    </a:gs>
                    <a:gs pos="52000">
                      <a:srgbClr val="FF6600"/>
                    </a:gs>
                    <a:gs pos="86000">
                      <a:srgbClr val="FFCC00"/>
                    </a:gs>
                  </a:gsLst>
                  <a:lin ang="5400000" scaled="1"/>
                </a:gradFill>
                <a:effectLst>
                  <a:glow rad="520700">
                    <a:schemeClr val="accent4">
                      <a:satMod val="175000"/>
                      <a:alpha val="34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</a:rPr>
              <a:t>ÉXITOS  DE LOS  ALUMNOS.</a:t>
            </a:r>
            <a:endParaRPr lang="es-CO" sz="2400" b="1" cap="small" spc="150" dirty="0">
              <a:ln w="0"/>
              <a:gradFill>
                <a:gsLst>
                  <a:gs pos="43000">
                    <a:srgbClr val="FFC000"/>
                  </a:gs>
                  <a:gs pos="32000">
                    <a:srgbClr val="FFCC00"/>
                  </a:gs>
                  <a:gs pos="52000">
                    <a:srgbClr val="FF6600"/>
                  </a:gs>
                  <a:gs pos="86000">
                    <a:srgbClr val="FFCC00"/>
                  </a:gs>
                </a:gsLst>
                <a:lin ang="5400000" scaled="1"/>
              </a:gradFill>
              <a:effectLst>
                <a:glow rad="520700">
                  <a:schemeClr val="accent4">
                    <a:satMod val="175000"/>
                    <a:alpha val="34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0" y="23257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87042" name="Picture 2" descr="http://www.edu.xunta.es/centros/ieseusebioguarda/system/files/u36/Entrega_de_premios_Lugo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5059" y="1268760"/>
            <a:ext cx="5411985" cy="4058989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0" y="5517232"/>
            <a:ext cx="84570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dirty="0" smtClean="0">
                <a:solidFill>
                  <a:srgbClr val="FF6600"/>
                </a:solidFill>
              </a:rPr>
              <a:t>David </a:t>
            </a:r>
            <a:r>
              <a:rPr lang="es-ES" sz="2800" b="1" dirty="0" err="1" smtClean="0">
                <a:solidFill>
                  <a:srgbClr val="FF6600"/>
                </a:solidFill>
              </a:rPr>
              <a:t>Vaamonde</a:t>
            </a:r>
            <a:r>
              <a:rPr lang="es-ES" sz="2800" b="1" dirty="0" smtClean="0">
                <a:solidFill>
                  <a:srgbClr val="FF6600"/>
                </a:solidFill>
              </a:rPr>
              <a:t> López, 2º ESO. </a:t>
            </a:r>
            <a:endParaRPr lang="es-ES" sz="2800" dirty="0" smtClean="0">
              <a:solidFill>
                <a:srgbClr val="FF6600"/>
              </a:solidFill>
            </a:endParaRPr>
          </a:p>
          <a:p>
            <a:pPr algn="r"/>
            <a:r>
              <a:rPr lang="es-ES" sz="2800" b="1" dirty="0" smtClean="0">
                <a:solidFill>
                  <a:srgbClr val="FF6600"/>
                </a:solidFill>
              </a:rPr>
              <a:t>Premio de relato corto en lengua gallega </a:t>
            </a:r>
            <a:r>
              <a:rPr lang="es-ES" sz="2800" b="1" dirty="0" err="1" smtClean="0">
                <a:solidFill>
                  <a:srgbClr val="FF6600"/>
                </a:solidFill>
              </a:rPr>
              <a:t>Coca-cola</a:t>
            </a:r>
            <a:r>
              <a:rPr lang="es-ES" sz="2800" b="1" dirty="0" smtClean="0">
                <a:solidFill>
                  <a:srgbClr val="FF6600"/>
                </a:solidFill>
              </a:rPr>
              <a:t> para jóvenes talentos en la edición 2013 </a:t>
            </a:r>
            <a:r>
              <a:rPr lang="pt-BR" b="1" dirty="0" smtClean="0">
                <a:solidFill>
                  <a:srgbClr val="FF6600"/>
                </a:solidFill>
              </a:rPr>
              <a:t> </a:t>
            </a:r>
            <a:endParaRPr lang="pt-BR" dirty="0">
              <a:solidFill>
                <a:srgbClr val="FF6600"/>
              </a:solidFill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3627032" y="158617"/>
            <a:ext cx="4617376" cy="50365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gl-ES" sz="2400" b="1" cap="small" spc="150" dirty="0">
                <a:ln w="0"/>
                <a:gradFill>
                  <a:gsLst>
                    <a:gs pos="43000">
                      <a:srgbClr val="FFC000"/>
                    </a:gs>
                    <a:gs pos="32000">
                      <a:srgbClr val="FFCC00"/>
                    </a:gs>
                    <a:gs pos="52000">
                      <a:srgbClr val="FF6600"/>
                    </a:gs>
                    <a:gs pos="86000">
                      <a:srgbClr val="FFCC00"/>
                    </a:gs>
                  </a:gsLst>
                  <a:lin ang="5400000" scaled="1"/>
                </a:gradFill>
                <a:effectLst>
                  <a:glow rad="520700">
                    <a:schemeClr val="accent4">
                      <a:satMod val="175000"/>
                      <a:alpha val="34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</a:rPr>
              <a:t>ÉXITOS  DE LOS  ALUMNOS.</a:t>
            </a:r>
            <a:endParaRPr lang="es-CO" sz="2400" b="1" cap="small" spc="150" dirty="0">
              <a:ln w="0"/>
              <a:gradFill>
                <a:gsLst>
                  <a:gs pos="43000">
                    <a:srgbClr val="FFC000"/>
                  </a:gs>
                  <a:gs pos="32000">
                    <a:srgbClr val="FFCC00"/>
                  </a:gs>
                  <a:gs pos="52000">
                    <a:srgbClr val="FF6600"/>
                  </a:gs>
                  <a:gs pos="86000">
                    <a:srgbClr val="FFCC00"/>
                  </a:gs>
                </a:gsLst>
                <a:lin ang="5400000" scaled="1"/>
              </a:gradFill>
              <a:effectLst>
                <a:glow rad="520700">
                  <a:schemeClr val="accent4">
                    <a:satMod val="175000"/>
                    <a:alpha val="34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385714" y="4104615"/>
            <a:ext cx="4615367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El Picasso </a:t>
            </a:r>
            <a:r>
              <a:rPr kumimoji="0" lang="es-ES" sz="2800" b="1" i="1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que </a:t>
            </a:r>
            <a:r>
              <a:rPr lang="es-ES" sz="28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ll</a:t>
            </a:r>
            <a:r>
              <a:rPr kumimoji="0" lang="es-ES" sz="2800" b="1" i="1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ega </a:t>
            </a:r>
            <a:endParaRPr kumimoji="0" lang="es-ES" sz="2400" b="1" i="1" strike="noStrike" cap="none" normalizeH="0" baseline="0" dirty="0" smtClean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con sus primeras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obras infantiles</a:t>
            </a:r>
            <a:r>
              <a:rPr lang="es-ES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(14/1/1891)</a:t>
            </a: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y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el creativo Picasso</a:t>
            </a:r>
            <a:r>
              <a:rPr kumimoji="0" lang="es-ES" sz="2400" b="1" i="0" u="none" strike="noStrike" cap="none" normalizeH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que </a:t>
            </a:r>
            <a:r>
              <a:rPr kumimoji="0" lang="es-ES" sz="2800" b="1" i="1" u="none" strike="noStrike" cap="none" normalizeH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nos deja</a:t>
            </a:r>
            <a:endParaRPr kumimoji="0" lang="es-ES" sz="2400" b="1" i="1" u="none" strike="noStrike" cap="none" normalizeH="0" dirty="0" smtClean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después de nacer su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vocación de artista (14/4/1895).</a:t>
            </a:r>
            <a:endParaRPr kumimoji="0" lang="es-ES" sz="2400" b="1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3347864" y="256929"/>
            <a:ext cx="5109180" cy="50365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gl-ES" sz="2400" b="1" cap="small" spc="150" dirty="0">
                <a:ln w="0"/>
                <a:gradFill>
                  <a:gsLst>
                    <a:gs pos="43000">
                      <a:srgbClr val="FFC000"/>
                    </a:gs>
                    <a:gs pos="32000">
                      <a:srgbClr val="FFCC00"/>
                    </a:gs>
                    <a:gs pos="52000">
                      <a:srgbClr val="FF6600"/>
                    </a:gs>
                    <a:gs pos="86000">
                      <a:srgbClr val="FFCC00"/>
                    </a:gs>
                  </a:gsLst>
                  <a:lin ang="5400000" scaled="1"/>
                </a:gradFill>
                <a:effectLst>
                  <a:glow rad="520700">
                    <a:schemeClr val="accent4">
                      <a:satMod val="175000"/>
                      <a:alpha val="34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</a:rPr>
              <a:t>ÉXITOS  DE LOS  ALUMNOS.</a:t>
            </a:r>
            <a:endParaRPr lang="es-CO" sz="2400" b="1" cap="small" spc="150" dirty="0">
              <a:ln w="0"/>
              <a:gradFill>
                <a:gsLst>
                  <a:gs pos="43000">
                    <a:srgbClr val="FFC000"/>
                  </a:gs>
                  <a:gs pos="32000">
                    <a:srgbClr val="FFCC00"/>
                  </a:gs>
                  <a:gs pos="52000">
                    <a:srgbClr val="FF6600"/>
                  </a:gs>
                  <a:gs pos="86000">
                    <a:srgbClr val="FFCC00"/>
                  </a:gs>
                </a:gsLst>
                <a:lin ang="5400000" scaled="1"/>
              </a:gradFill>
              <a:effectLst>
                <a:glow rad="520700">
                  <a:schemeClr val="accent4">
                    <a:satMod val="175000"/>
                    <a:alpha val="34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</a:endParaRPr>
          </a:p>
        </p:txBody>
      </p:sp>
      <p:pic>
        <p:nvPicPr>
          <p:cNvPr id="145410" name="Picture 2" descr="http://2.bp.blogspot.com/-wZ9t5G7q1kA/TqV_IIgolqI/AAAAAAAABpA/nlAfs-MqpPc/s320/AAA.+Picasso+ni%25C3%25B1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301942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2" name="Picture 4" descr="http://3.bp.blogspot.com/-fZ-7aIgATck/TqV-W8Pc0mI/AAAAAAAABnA/IPAfiPr2uWs/s1600/AAA.+adolescen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760" y="798612"/>
            <a:ext cx="383857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109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627784" y="43934"/>
            <a:ext cx="62914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Fotografías/Documentos/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Agradecimientos</a:t>
            </a:r>
            <a:r>
              <a:rPr lang="gl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.</a:t>
            </a:r>
            <a:endParaRPr lang="gl-ES" sz="40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sp>
        <p:nvSpPr>
          <p:cNvPr id="2" name="1 Rectángulo"/>
          <p:cNvSpPr/>
          <p:nvPr/>
        </p:nvSpPr>
        <p:spPr>
          <a:xfrm>
            <a:off x="707573" y="1628800"/>
            <a:ext cx="828398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900" indent="0">
              <a:buNone/>
            </a:pPr>
            <a:r>
              <a:rPr lang="gl-ES" sz="3200" b="1" dirty="0" smtClean="0">
                <a:solidFill>
                  <a:srgbClr val="FFC000"/>
                </a:solidFill>
              </a:rPr>
              <a:t>Xosé </a:t>
            </a:r>
            <a:r>
              <a:rPr lang="gl-ES" sz="3200" b="1" dirty="0" err="1" smtClean="0">
                <a:solidFill>
                  <a:srgbClr val="FFC000"/>
                </a:solidFill>
              </a:rPr>
              <a:t>Crisanto</a:t>
            </a:r>
            <a:r>
              <a:rPr lang="gl-ES" sz="3200" b="1" dirty="0" smtClean="0">
                <a:solidFill>
                  <a:srgbClr val="FFC000"/>
                </a:solidFill>
              </a:rPr>
              <a:t> Gándara. Colección Pilar Eiroa.</a:t>
            </a:r>
          </a:p>
          <a:p>
            <a:pPr marL="36900" indent="0">
              <a:buNone/>
            </a:pPr>
            <a:r>
              <a:rPr lang="gl-ES" sz="3200" b="1" dirty="0" smtClean="0">
                <a:solidFill>
                  <a:srgbClr val="FFC000"/>
                </a:solidFill>
              </a:rPr>
              <a:t>Mario Simón García.</a:t>
            </a:r>
          </a:p>
          <a:p>
            <a:pPr marL="36900" indent="0">
              <a:buNone/>
            </a:pPr>
            <a:r>
              <a:rPr lang="gl-ES" sz="3200" b="1" dirty="0" smtClean="0">
                <a:solidFill>
                  <a:srgbClr val="FFC000"/>
                </a:solidFill>
              </a:rPr>
              <a:t>Xosé Reimunde.</a:t>
            </a:r>
          </a:p>
          <a:p>
            <a:pPr marL="36900" indent="0">
              <a:buNone/>
            </a:pPr>
            <a:r>
              <a:rPr lang="gl-ES" sz="3200" b="1" dirty="0" err="1" smtClean="0">
                <a:solidFill>
                  <a:srgbClr val="FFC000"/>
                </a:solidFill>
              </a:rPr>
              <a:t>José</a:t>
            </a:r>
            <a:r>
              <a:rPr lang="gl-ES" sz="3200" b="1" dirty="0" smtClean="0">
                <a:solidFill>
                  <a:srgbClr val="FFC000"/>
                </a:solidFill>
              </a:rPr>
              <a:t> Carlos </a:t>
            </a:r>
            <a:r>
              <a:rPr lang="gl-ES" sz="3200" b="1" dirty="0" err="1" smtClean="0">
                <a:solidFill>
                  <a:srgbClr val="FFC000"/>
                </a:solidFill>
              </a:rPr>
              <a:t>Rivas</a:t>
            </a:r>
            <a:r>
              <a:rPr lang="gl-ES" sz="3200" b="1" dirty="0" smtClean="0">
                <a:solidFill>
                  <a:srgbClr val="FFC000"/>
                </a:solidFill>
              </a:rPr>
              <a:t>.</a:t>
            </a:r>
          </a:p>
          <a:p>
            <a:pPr marL="36900"/>
            <a:r>
              <a:rPr lang="gl-ES" sz="3200" b="1" dirty="0" smtClean="0">
                <a:solidFill>
                  <a:srgbClr val="FFC000"/>
                </a:solidFill>
              </a:rPr>
              <a:t>Pedro Rodríguez.</a:t>
            </a:r>
          </a:p>
          <a:p>
            <a:pPr marL="36900"/>
            <a:r>
              <a:rPr lang="gl-ES" sz="3200" b="1" dirty="0" smtClean="0">
                <a:solidFill>
                  <a:srgbClr val="FFC000"/>
                </a:solidFill>
              </a:rPr>
              <a:t>Pedro </a:t>
            </a:r>
            <a:r>
              <a:rPr lang="gl-ES" sz="3200" b="1" dirty="0" err="1" smtClean="0">
                <a:solidFill>
                  <a:srgbClr val="FFC000"/>
                </a:solidFill>
              </a:rPr>
              <a:t>Luis</a:t>
            </a:r>
            <a:r>
              <a:rPr lang="gl-ES" sz="3200" b="1" dirty="0" smtClean="0">
                <a:solidFill>
                  <a:srgbClr val="FFC000"/>
                </a:solidFill>
              </a:rPr>
              <a:t> Rodríguez</a:t>
            </a:r>
          </a:p>
          <a:p>
            <a:pPr marL="36900"/>
            <a:r>
              <a:rPr lang="gl-ES" sz="3200" b="1" dirty="0" smtClean="0">
                <a:solidFill>
                  <a:srgbClr val="FFC000"/>
                </a:solidFill>
              </a:rPr>
              <a:t>Olga Vázquez.</a:t>
            </a:r>
          </a:p>
          <a:p>
            <a:pPr marL="36900"/>
            <a:r>
              <a:rPr lang="gl-ES" sz="3200" b="1" dirty="0" smtClean="0">
                <a:solidFill>
                  <a:srgbClr val="FFC000"/>
                </a:solidFill>
              </a:rPr>
              <a:t>Escola de Artes </a:t>
            </a:r>
            <a:r>
              <a:rPr lang="gl-ES" sz="3200" b="1" dirty="0" err="1" smtClean="0">
                <a:solidFill>
                  <a:srgbClr val="FFC000"/>
                </a:solidFill>
              </a:rPr>
              <a:t>Pablo</a:t>
            </a:r>
            <a:r>
              <a:rPr lang="gl-ES" sz="3200" b="1" dirty="0" smtClean="0">
                <a:solidFill>
                  <a:srgbClr val="FFC000"/>
                </a:solidFill>
              </a:rPr>
              <a:t> </a:t>
            </a:r>
            <a:r>
              <a:rPr lang="gl-ES" sz="3200" b="1" dirty="0" err="1" smtClean="0">
                <a:solidFill>
                  <a:srgbClr val="FFC000"/>
                </a:solidFill>
              </a:rPr>
              <a:t>Picasso</a:t>
            </a:r>
            <a:r>
              <a:rPr lang="gl-ES" sz="3200" b="1" dirty="0" smtClean="0">
                <a:solidFill>
                  <a:srgbClr val="FFC000"/>
                </a:solidFill>
              </a:rPr>
              <a:t>. Manuel Soto.</a:t>
            </a:r>
          </a:p>
          <a:p>
            <a:pPr marL="36900" indent="0">
              <a:buNone/>
            </a:pPr>
            <a:r>
              <a:rPr lang="gl-ES" sz="3200" b="1" dirty="0" smtClean="0">
                <a:solidFill>
                  <a:srgbClr val="FFC000"/>
                </a:solidFill>
              </a:rPr>
              <a:t>IES Salvador de </a:t>
            </a:r>
            <a:r>
              <a:rPr lang="gl-ES" sz="3200" b="1" dirty="0" err="1" smtClean="0">
                <a:solidFill>
                  <a:srgbClr val="FFC000"/>
                </a:solidFill>
              </a:rPr>
              <a:t>Madariaga</a:t>
            </a:r>
            <a:r>
              <a:rPr lang="gl-ES" sz="3200" b="1" dirty="0" smtClean="0">
                <a:solidFill>
                  <a:srgbClr val="FFC000"/>
                </a:solidFill>
              </a:rPr>
              <a:t>. María </a:t>
            </a:r>
            <a:r>
              <a:rPr lang="gl-ES" sz="3200" b="1" dirty="0" err="1" smtClean="0">
                <a:solidFill>
                  <a:srgbClr val="FFC000"/>
                </a:solidFill>
              </a:rPr>
              <a:t>Gromaz</a:t>
            </a:r>
            <a:r>
              <a:rPr lang="gl-ES" sz="3200" b="1" dirty="0" smtClean="0">
                <a:solidFill>
                  <a:srgbClr val="FFC000"/>
                </a:solidFill>
              </a:rPr>
              <a:t> e </a:t>
            </a:r>
            <a:r>
              <a:rPr lang="gl-ES" sz="3200" b="1" dirty="0" err="1" smtClean="0">
                <a:solidFill>
                  <a:srgbClr val="FFC000"/>
                </a:solidFill>
              </a:rPr>
              <a:t>Juan</a:t>
            </a:r>
            <a:r>
              <a:rPr lang="gl-ES" sz="3200" b="1" dirty="0" smtClean="0">
                <a:solidFill>
                  <a:srgbClr val="FFC000"/>
                </a:solidFill>
              </a:rPr>
              <a:t> </a:t>
            </a:r>
            <a:r>
              <a:rPr lang="gl-ES" sz="3200" b="1" dirty="0" err="1" smtClean="0">
                <a:solidFill>
                  <a:srgbClr val="FFC000"/>
                </a:solidFill>
              </a:rPr>
              <a:t>Pablo</a:t>
            </a:r>
            <a:r>
              <a:rPr lang="gl-ES" sz="3200" b="1" dirty="0" smtClean="0">
                <a:solidFill>
                  <a:srgbClr val="FFC000"/>
                </a:solidFill>
              </a:rPr>
              <a:t> Fernández.</a:t>
            </a:r>
          </a:p>
        </p:txBody>
      </p:sp>
    </p:spTree>
    <p:extLst>
      <p:ext uri="{BB962C8B-B14F-4D97-AF65-F5344CB8AC3E}">
        <p14:creationId xmlns:p14="http://schemas.microsoft.com/office/powerpoint/2010/main" val="2975027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054975" y="111896"/>
            <a:ext cx="7083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Elena</a:t>
            </a:r>
            <a:r>
              <a:rPr lang="gl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Pardo e Rubén Ventureira</a:t>
            </a:r>
            <a:endParaRPr lang="gl-E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566" y="875222"/>
            <a:ext cx="3912666" cy="587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352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07173" y="3775556"/>
            <a:ext cx="9358346" cy="1143000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CO" sz="11000" b="1" dirty="0" smtClean="0">
                <a:ln/>
                <a:solidFill>
                  <a:schemeClr val="accent2"/>
                </a:solidFill>
                <a:effectLst/>
              </a:rPr>
              <a:t/>
            </a:r>
            <a:br>
              <a:rPr lang="es-CO" sz="11000" b="1" dirty="0" smtClean="0">
                <a:ln/>
                <a:solidFill>
                  <a:schemeClr val="accent2"/>
                </a:solidFill>
                <a:effectLst/>
              </a:rPr>
            </a:br>
            <a:endParaRPr lang="es-CO" sz="3400" b="1" dirty="0">
              <a:ln/>
              <a:solidFill>
                <a:schemeClr val="accent2"/>
              </a:solidFill>
              <a:effectLst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727684" y="5595890"/>
            <a:ext cx="5688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  <a:hlinkClick r:id="rId2"/>
              </a:rPr>
              <a:t>http://www.edu.xunta.es/centros/ieseusebioguarda/</a:t>
            </a:r>
            <a:endParaRPr lang="es-ES" sz="2000" dirty="0" smtClean="0">
              <a:solidFill>
                <a:schemeClr val="bg1"/>
              </a:solidFill>
            </a:endParaRPr>
          </a:p>
          <a:p>
            <a:endParaRPr lang="es-ES" sz="1200" dirty="0"/>
          </a:p>
        </p:txBody>
      </p:sp>
      <p:pic>
        <p:nvPicPr>
          <p:cNvPr id="4" name="Picture 3" descr="http://es.f266.mail.yahoo.com/ya/download?fid=Inbox&amp;mid=1_830904_ADiwktkAAUuDR9b2DgfmgU7rfAc&amp;pid=2&amp;tnef=&amp;YY=1205362744796&amp;newid=1&amp;clean=0&amp;inline=1"/>
          <p:cNvPicPr>
            <a:picLocks noChangeAspect="1" noChangeArrowheads="1"/>
          </p:cNvPicPr>
          <p:nvPr/>
        </p:nvPicPr>
        <p:blipFill rotWithShape="1">
          <a:blip r:embed="rId3" r:link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contrast="10000"/>
          </a:blip>
          <a:srcRect t="81" b="41540"/>
          <a:stretch/>
        </p:blipFill>
        <p:spPr bwMode="auto">
          <a:xfrm>
            <a:off x="1844701" y="677334"/>
            <a:ext cx="5454598" cy="2420888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Lola, la mediana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571572" y="114513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31" y="1124744"/>
            <a:ext cx="4132393" cy="550985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543" y="1030089"/>
            <a:ext cx="3888594" cy="560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20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Conchita</a:t>
            </a: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, la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pequeña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571572" y="114513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556" y="1700807"/>
            <a:ext cx="4048707" cy="418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83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Traslado del expediente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571572" y="114513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022569"/>
            <a:ext cx="3032760" cy="565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73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2123728" y="202363"/>
            <a:ext cx="6867826" cy="101183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algn="r" defTabSz="914400" fontAlgn="base">
              <a:spcBef>
                <a:spcPct val="0"/>
              </a:spcBef>
              <a:spcAft>
                <a:spcPct val="0"/>
              </a:spcAft>
              <a:buNone/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Picasso</a:t>
            </a:r>
            <a:r>
              <a:rPr lang="gl-ES" sz="44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al</a:t>
            </a: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gl-ES" sz="44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INSTITUTO</a:t>
            </a:r>
          </a:p>
          <a:p>
            <a:pPr marL="0" algn="r" defTabSz="914400" fontAlgn="base">
              <a:spcBef>
                <a:spcPct val="0"/>
              </a:spcBef>
              <a:spcAft>
                <a:spcPct val="0"/>
              </a:spcAft>
              <a:buNone/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Curso 1991-92</a:t>
            </a:r>
          </a:p>
          <a:p>
            <a:pPr lvl="0" algn="r">
              <a:buNone/>
            </a:pPr>
            <a:endParaRPr lang="es-CO" sz="2400" b="1" cap="small" spc="150" dirty="0">
              <a:ln w="0"/>
              <a:gradFill>
                <a:gsLst>
                  <a:gs pos="43000">
                    <a:srgbClr val="FFC000"/>
                  </a:gs>
                  <a:gs pos="32000">
                    <a:srgbClr val="FFCC00"/>
                  </a:gs>
                  <a:gs pos="52000">
                    <a:srgbClr val="FF6600"/>
                  </a:gs>
                  <a:gs pos="86000">
                    <a:srgbClr val="FFCC00"/>
                  </a:gs>
                </a:gsLst>
                <a:lin ang="5400000" scaled="1"/>
              </a:gradFill>
              <a:effectLst>
                <a:glow rad="520700">
                  <a:schemeClr val="accent4">
                    <a:satMod val="175000"/>
                    <a:alpha val="34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</a:endParaRPr>
          </a:p>
        </p:txBody>
      </p:sp>
      <p:pic>
        <p:nvPicPr>
          <p:cNvPr id="10" name="Picture 2" descr="http://3.bp.blogspot.com/_F7gB7Ab52Oc/S7m0nnCBRSI/AAAAAAAAFC4/ahQF_QIhjzw/s640/Instituto+Daguarda+%5Bca.+191...%5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76450"/>
            <a:ext cx="6218463" cy="394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Marcador de contenido" descr="Plano Xeral do Institut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3608" y="188640"/>
            <a:ext cx="8482048" cy="67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86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-77906"/>
            <a:ext cx="605148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Y el niño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Picasso</a:t>
            </a: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llega</a:t>
            </a: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al</a:t>
            </a: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Instituto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724" y="1334754"/>
            <a:ext cx="4081765" cy="544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48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-77906"/>
            <a:ext cx="605148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Y el niño </a:t>
            </a:r>
            <a:r>
              <a:rPr lang="gl-ES" sz="44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Picasso</a:t>
            </a:r>
            <a:r>
              <a:rPr lang="gl-ES" sz="44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gl-ES" sz="44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llega</a:t>
            </a:r>
            <a:r>
              <a:rPr lang="gl-ES" sz="44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gl-ES" sz="44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al</a:t>
            </a:r>
            <a:r>
              <a:rPr lang="gl-ES" sz="44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Instituto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73" y="1376082"/>
            <a:ext cx="7668344" cy="509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08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El vestíbulo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55" y="1289371"/>
            <a:ext cx="7487413" cy="499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03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-77906"/>
            <a:ext cx="605148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El vestíbulo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hacia</a:t>
            </a: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las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escaleras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71" y="1259350"/>
            <a:ext cx="7043266" cy="528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69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es.f266.mail.yahoo.com/ya/download?fid=Inbox&amp;mid=1_830904_ADiwktkAAUuDR9b2DgfmgU7rfAc&amp;pid=2&amp;tnef=&amp;YY=1205362744796&amp;newid=1&amp;clean=0&amp;inline=1"/>
          <p:cNvPicPr>
            <a:picLocks noChangeAspect="1" noChangeArrowheads="1"/>
          </p:cNvPicPr>
          <p:nvPr/>
        </p:nvPicPr>
        <p:blipFill>
          <a:blip r:embed="rId3" r:link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3000"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7530" y="20014"/>
            <a:ext cx="8788966" cy="66818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51731" y="836712"/>
            <a:ext cx="7080026" cy="3340969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sz="7300" b="1" dirty="0" smtClean="0">
                <a:solidFill>
                  <a:srgbClr val="FFC000"/>
                </a:solidFill>
              </a:rPr>
              <a:t>Picasso</a:t>
            </a:r>
            <a:r>
              <a:rPr lang="es-ES" sz="6000" b="1" dirty="0" smtClean="0">
                <a:solidFill>
                  <a:srgbClr val="FFC000"/>
                </a:solidFill>
              </a:rPr>
              <a:t> </a:t>
            </a:r>
            <a:br>
              <a:rPr lang="es-ES" sz="6000" b="1" dirty="0" smtClean="0">
                <a:solidFill>
                  <a:srgbClr val="FFC000"/>
                </a:solidFill>
              </a:rPr>
            </a:br>
            <a:r>
              <a:rPr lang="es-ES" sz="6000" b="1" dirty="0" smtClean="0">
                <a:solidFill>
                  <a:srgbClr val="FFC000"/>
                </a:solidFill>
              </a:rPr>
              <a:t>Espacios de formación:</a:t>
            </a:r>
            <a:br>
              <a:rPr lang="es-ES" sz="6000" b="1" dirty="0" smtClean="0">
                <a:solidFill>
                  <a:srgbClr val="FFC000"/>
                </a:solidFill>
              </a:rPr>
            </a:br>
            <a:r>
              <a:rPr lang="es-ES" sz="6000" b="1" dirty="0" smtClean="0">
                <a:solidFill>
                  <a:srgbClr val="FFC000"/>
                </a:solidFill>
              </a:rPr>
              <a:t>El Instituto </a:t>
            </a:r>
            <a:br>
              <a:rPr lang="es-ES" sz="6000" b="1" dirty="0" smtClean="0">
                <a:solidFill>
                  <a:srgbClr val="FFC000"/>
                </a:solidFill>
              </a:rPr>
            </a:br>
            <a:r>
              <a:rPr lang="es-ES" sz="6000" b="1" dirty="0" smtClean="0">
                <a:solidFill>
                  <a:srgbClr val="FFC000"/>
                </a:solidFill>
              </a:rPr>
              <a:t>Eusebio da Guarda</a:t>
            </a:r>
            <a:endParaRPr lang="es-ES" sz="6000" b="1" dirty="0">
              <a:solidFill>
                <a:srgbClr val="FFC000"/>
              </a:solidFill>
            </a:endParaRPr>
          </a:p>
        </p:txBody>
      </p:sp>
      <p:pic>
        <p:nvPicPr>
          <p:cNvPr id="5" name="12 Pista 12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7572396" y="62865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57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numSld="999"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3934"/>
            <a:ext cx="4392488" cy="658667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-1458416" y="1091565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Las </a:t>
            </a:r>
            <a:r>
              <a:rPr lang="gl-ES" sz="28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escaleras</a:t>
            </a:r>
            <a:endParaRPr lang="gl-ES" sz="28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de </a:t>
            </a:r>
            <a:r>
              <a:rPr lang="gl-ES" sz="28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mármol</a:t>
            </a:r>
            <a:r>
              <a:rPr lang="gl-ES" sz="28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</a:t>
            </a:r>
            <a:endParaRPr lang="gl-ES" sz="28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de </a:t>
            </a:r>
            <a:r>
              <a:rPr lang="gl-ES" sz="28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Carrara.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Pedro </a:t>
            </a:r>
            <a:r>
              <a:rPr lang="gl-ES" sz="28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Nicoli</a:t>
            </a:r>
            <a:endParaRPr lang="gl-ES" sz="28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842479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67744" y="43934"/>
            <a:ext cx="67687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32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Las </a:t>
            </a:r>
            <a:r>
              <a:rPr lang="gl-ES" sz="32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escaleras</a:t>
            </a:r>
            <a:r>
              <a:rPr lang="gl-ES" sz="32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de </a:t>
            </a:r>
            <a:r>
              <a:rPr lang="gl-ES" sz="32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mármol</a:t>
            </a:r>
            <a:r>
              <a:rPr lang="gl-ES" sz="32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 de Carrara.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32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Pedro </a:t>
            </a:r>
            <a:r>
              <a:rPr lang="gl-ES" sz="32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Nicoli</a:t>
            </a:r>
            <a:endParaRPr lang="gl-ES" sz="32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25" y="1121152"/>
            <a:ext cx="7956376" cy="530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06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-911284" y="1034203"/>
            <a:ext cx="4572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28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Las </a:t>
            </a:r>
            <a:r>
              <a:rPr lang="gl-ES" sz="28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escaleras</a:t>
            </a:r>
            <a:endParaRPr lang="gl-ES" sz="28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de </a:t>
            </a:r>
            <a:r>
              <a:rPr lang="gl-ES" sz="28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mármol</a:t>
            </a:r>
            <a:r>
              <a:rPr lang="gl-ES" sz="28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</a:t>
            </a:r>
            <a:endParaRPr lang="gl-ES" sz="28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de </a:t>
            </a:r>
            <a:r>
              <a:rPr lang="gl-ES" sz="28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Carrara.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Pedro </a:t>
            </a:r>
            <a:r>
              <a:rPr lang="gl-ES" sz="28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Nicoli</a:t>
            </a:r>
            <a:endParaRPr lang="gl-ES" sz="28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28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3934"/>
            <a:ext cx="4363937" cy="659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9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-1458416" y="1091565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Las </a:t>
            </a:r>
            <a:r>
              <a:rPr lang="gl-ES" sz="28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escaleras</a:t>
            </a:r>
            <a:endParaRPr lang="gl-ES" sz="28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de </a:t>
            </a:r>
            <a:r>
              <a:rPr lang="gl-ES" sz="28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mármol</a:t>
            </a:r>
            <a:r>
              <a:rPr lang="gl-ES" sz="28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de </a:t>
            </a:r>
            <a:r>
              <a:rPr lang="gl-ES" sz="28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Carrara.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Pedro </a:t>
            </a:r>
            <a:r>
              <a:rPr lang="gl-ES" sz="28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Nicoli</a:t>
            </a:r>
            <a:endParaRPr lang="gl-ES" sz="28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28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3934"/>
            <a:ext cx="4445514" cy="666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00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67744" y="43934"/>
            <a:ext cx="67687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32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Las escaleras de mármol  de Carrara.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32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Pedro </a:t>
            </a:r>
            <a:r>
              <a:rPr lang="gl-ES" sz="32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Nicoli</a:t>
            </a:r>
            <a:endParaRPr lang="gl-ES" sz="32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30" y="1230375"/>
            <a:ext cx="7797169" cy="519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63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12315" y="43934"/>
            <a:ext cx="813168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25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Las escaleras laterales tan parecidas a las de su casa</a:t>
            </a:r>
            <a:r>
              <a:rPr lang="es-ES" sz="245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.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25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Arquitecto Faustino Domínguez </a:t>
            </a:r>
            <a:r>
              <a:rPr lang="es-ES" sz="25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Coumes</a:t>
            </a:r>
            <a:r>
              <a:rPr lang="es-ES" sz="25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-Gay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2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0" b="17268"/>
          <a:stretch/>
        </p:blipFill>
        <p:spPr bwMode="auto">
          <a:xfrm>
            <a:off x="943028" y="1006844"/>
            <a:ext cx="3875888" cy="568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157" y="1068329"/>
            <a:ext cx="3760952" cy="564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45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Marcador de contenido" descr="Planta Primeir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50666" y="716224"/>
            <a:ext cx="7575551" cy="622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42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186123" y="306408"/>
            <a:ext cx="639454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kumimoji="0" lang="gl-ES" sz="4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Planta</a:t>
            </a:r>
            <a:r>
              <a:rPr kumimoji="0" lang="gl-ES" sz="4400" b="1" i="0" u="none" strike="noStrike" cap="none" normalizeH="0" dirty="0" smtClean="0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 1ª: El </a:t>
            </a:r>
            <a:r>
              <a:rPr kumimoji="0" lang="gl-ES" sz="4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instituto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8969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0531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6832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8969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8969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8969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8969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6832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8757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8969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8969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1947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0" y="-59087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83289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8969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8969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76130" name="Picture 2" descr="C:\Users\PRINCI~1\AppData\Local\Temp\Rar$DI00.147\IMG_0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1390470"/>
            <a:ext cx="8136903" cy="44605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64229" y="43934"/>
            <a:ext cx="6772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Curso </a:t>
            </a:r>
            <a:r>
              <a:rPr lang="gl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1891-92</a:t>
            </a:r>
            <a:endParaRPr lang="gl-ES" sz="40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sp>
        <p:nvSpPr>
          <p:cNvPr id="2" name="1 Rectángulo"/>
          <p:cNvSpPr/>
          <p:nvPr/>
        </p:nvSpPr>
        <p:spPr>
          <a:xfrm>
            <a:off x="1346830" y="1052736"/>
            <a:ext cx="74016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900" indent="0" algn="just">
              <a:buNone/>
            </a:pPr>
            <a:r>
              <a:rPr lang="es-ES" sz="3600" dirty="0" smtClean="0">
                <a:solidFill>
                  <a:srgbClr val="FFC000"/>
                </a:solidFill>
              </a:rPr>
              <a:t>Matrícula en el Instituto da Guarda:</a:t>
            </a:r>
          </a:p>
          <a:p>
            <a:pPr marL="36900" indent="0" algn="just">
              <a:buNone/>
            </a:pPr>
            <a:r>
              <a:rPr lang="es-ES" sz="3600" dirty="0" smtClean="0">
                <a:solidFill>
                  <a:srgbClr val="FFC000"/>
                </a:solidFill>
              </a:rPr>
              <a:t>Director: Pérez Ballesteros.</a:t>
            </a:r>
          </a:p>
          <a:p>
            <a:pPr marL="36900" indent="0" algn="just">
              <a:buNone/>
            </a:pPr>
            <a:r>
              <a:rPr lang="es-ES" sz="3600" i="1" dirty="0" smtClean="0">
                <a:solidFill>
                  <a:srgbClr val="FFC000"/>
                </a:solidFill>
              </a:rPr>
              <a:t>Geografía</a:t>
            </a:r>
            <a:r>
              <a:rPr lang="es-ES" sz="3600" dirty="0" smtClean="0">
                <a:solidFill>
                  <a:srgbClr val="FFC000"/>
                </a:solidFill>
              </a:rPr>
              <a:t>: 7, en junio. Profesor: Ramón López de Vicuña.</a:t>
            </a:r>
          </a:p>
          <a:p>
            <a:pPr marL="36900" indent="0" algn="just">
              <a:buNone/>
            </a:pPr>
            <a:r>
              <a:rPr lang="es-ES" sz="3600" i="1" dirty="0" smtClean="0">
                <a:solidFill>
                  <a:srgbClr val="FFC000"/>
                </a:solidFill>
              </a:rPr>
              <a:t>Latín y Castellana</a:t>
            </a:r>
            <a:r>
              <a:rPr lang="es-ES" sz="3600" dirty="0" smtClean="0">
                <a:solidFill>
                  <a:srgbClr val="FFC000"/>
                </a:solidFill>
              </a:rPr>
              <a:t>: 5, en septiembre. Profesores: Manuel María </a:t>
            </a:r>
            <a:r>
              <a:rPr lang="es-ES" sz="3600" dirty="0" err="1" smtClean="0">
                <a:solidFill>
                  <a:srgbClr val="FFC000"/>
                </a:solidFill>
              </a:rPr>
              <a:t>Feijóo</a:t>
            </a:r>
            <a:r>
              <a:rPr lang="es-ES" sz="3600" dirty="0" smtClean="0">
                <a:solidFill>
                  <a:srgbClr val="FFC000"/>
                </a:solidFill>
              </a:rPr>
              <a:t> y </a:t>
            </a:r>
            <a:r>
              <a:rPr lang="es-ES" sz="3600" dirty="0" err="1" smtClean="0">
                <a:solidFill>
                  <a:srgbClr val="FFC000"/>
                </a:solidFill>
              </a:rPr>
              <a:t>Queimaliños</a:t>
            </a:r>
            <a:r>
              <a:rPr lang="es-ES" sz="3600" dirty="0" smtClean="0">
                <a:solidFill>
                  <a:srgbClr val="FFC000"/>
                </a:solidFill>
              </a:rPr>
              <a:t> y Pedro Hernández Calles.</a:t>
            </a:r>
            <a:endParaRPr lang="es-ES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4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Aula de castigo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52" y="1514493"/>
            <a:ext cx="6861419" cy="457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82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kumimoji="0" lang="gl-ES" sz="4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Por fin,</a:t>
            </a:r>
            <a:r>
              <a:rPr kumimoji="0" lang="gl-ES" sz="4400" b="1" i="0" u="none" strike="noStrike" cap="none" normalizeH="0" dirty="0" smtClean="0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</a:t>
            </a:r>
            <a:r>
              <a:rPr kumimoji="0" lang="gl-ES" sz="4400" b="1" i="0" u="none" strike="noStrike" cap="none" normalizeH="0" dirty="0" smtClean="0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gl-ES" sz="4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 INSTITUTO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214414" y="1071546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135174" name="Picture 6" descr="http://www.edu.xunta.es/eduga/sites/site.eduga/files/diploma_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7912" r="9804" b="8226"/>
          <a:stretch/>
        </p:blipFill>
        <p:spPr bwMode="auto">
          <a:xfrm>
            <a:off x="1263644" y="1071546"/>
            <a:ext cx="7603756" cy="537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-77906"/>
            <a:ext cx="605148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Aula de castigo con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«Picasso»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87" y="1484784"/>
            <a:ext cx="669465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55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-77906"/>
            <a:ext cx="605148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El instituto/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Escuela</a:t>
            </a: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de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Bellas</a:t>
            </a: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Artes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74" y="1368644"/>
            <a:ext cx="8049085" cy="527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797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64229" y="43934"/>
            <a:ext cx="67722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32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Inauguración del curso académico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32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1 de octubre de 1892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32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13:00 Instituto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32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20:00 Escuela de Bellas Artes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280" y="2076450"/>
            <a:ext cx="6887212" cy="459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6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64229" y="43934"/>
            <a:ext cx="67722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Inauguración del curso académico 1 de </a:t>
            </a:r>
            <a:r>
              <a:rPr lang="gl-ES" sz="20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octubre</a:t>
            </a:r>
            <a:r>
              <a:rPr lang="gl-ES" sz="2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de 1892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62" y="920104"/>
            <a:ext cx="8334168" cy="55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9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-10322" y="-772866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346831" y="-26340"/>
            <a:ext cx="779437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23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  Inauguración del curso académico 1 de octubre de 1892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35" y="957599"/>
            <a:ext cx="8245351" cy="547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902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23529" y="43934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”Boceto para decorar un techo”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8"/>
          <a:stretch/>
        </p:blipFill>
        <p:spPr>
          <a:xfrm>
            <a:off x="899592" y="1115969"/>
            <a:ext cx="7939517" cy="541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91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64229" y="43934"/>
            <a:ext cx="6772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Curso 1892-93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sp>
        <p:nvSpPr>
          <p:cNvPr id="2" name="1 Rectángulo"/>
          <p:cNvSpPr/>
          <p:nvPr/>
        </p:nvSpPr>
        <p:spPr>
          <a:xfrm>
            <a:off x="1346830" y="1052736"/>
            <a:ext cx="740163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900" indent="0" algn="just">
              <a:buNone/>
            </a:pPr>
            <a:r>
              <a:rPr lang="es-ES" sz="3600" u="sng" dirty="0" smtClean="0">
                <a:solidFill>
                  <a:srgbClr val="FFC000"/>
                </a:solidFill>
              </a:rPr>
              <a:t>Matrícula en el Instituto</a:t>
            </a:r>
            <a:r>
              <a:rPr lang="es-ES" sz="3600" dirty="0" smtClean="0">
                <a:solidFill>
                  <a:srgbClr val="FFC000"/>
                </a:solidFill>
              </a:rPr>
              <a:t> </a:t>
            </a:r>
          </a:p>
          <a:p>
            <a:pPr marL="36900" indent="0" algn="just">
              <a:buNone/>
            </a:pPr>
            <a:r>
              <a:rPr lang="es-ES" sz="3600" dirty="0" smtClean="0">
                <a:solidFill>
                  <a:srgbClr val="FFC000"/>
                </a:solidFill>
              </a:rPr>
              <a:t>Director: Pérez Ballesteros</a:t>
            </a:r>
          </a:p>
          <a:p>
            <a:pPr marL="36900" indent="0" algn="just">
              <a:buNone/>
            </a:pPr>
            <a:r>
              <a:rPr lang="es-ES" sz="3600" i="1" dirty="0" smtClean="0">
                <a:solidFill>
                  <a:srgbClr val="FFC000"/>
                </a:solidFill>
              </a:rPr>
              <a:t>Hª de España</a:t>
            </a:r>
            <a:r>
              <a:rPr lang="es-ES" sz="3600" dirty="0" smtClean="0">
                <a:solidFill>
                  <a:srgbClr val="FFC000"/>
                </a:solidFill>
              </a:rPr>
              <a:t>: 5, en junio. Profesor: Ramón López de Vicuña.</a:t>
            </a:r>
          </a:p>
          <a:p>
            <a:pPr marL="36900" indent="0" algn="just">
              <a:buNone/>
            </a:pPr>
            <a:r>
              <a:rPr lang="es-ES" sz="3600" i="1" dirty="0" smtClean="0">
                <a:solidFill>
                  <a:srgbClr val="FFC000"/>
                </a:solidFill>
              </a:rPr>
              <a:t>Latín y Castellano</a:t>
            </a:r>
            <a:r>
              <a:rPr lang="es-ES" sz="3600" dirty="0" smtClean="0">
                <a:solidFill>
                  <a:srgbClr val="FFC000"/>
                </a:solidFill>
              </a:rPr>
              <a:t>: 5, en junio. Profesores: Manuel María </a:t>
            </a:r>
            <a:r>
              <a:rPr lang="es-ES" sz="3600" dirty="0" err="1" smtClean="0">
                <a:solidFill>
                  <a:srgbClr val="FFC000"/>
                </a:solidFill>
              </a:rPr>
              <a:t>Feijóo</a:t>
            </a:r>
            <a:r>
              <a:rPr lang="es-ES" sz="3600" dirty="0" smtClean="0">
                <a:solidFill>
                  <a:srgbClr val="FFC000"/>
                </a:solidFill>
              </a:rPr>
              <a:t> y </a:t>
            </a:r>
            <a:r>
              <a:rPr lang="es-ES" sz="3600" dirty="0" err="1" smtClean="0">
                <a:solidFill>
                  <a:srgbClr val="FFC000"/>
                </a:solidFill>
              </a:rPr>
              <a:t>Queimaliños</a:t>
            </a:r>
            <a:r>
              <a:rPr lang="es-ES" sz="3600" dirty="0" smtClean="0">
                <a:solidFill>
                  <a:srgbClr val="FFC000"/>
                </a:solidFill>
              </a:rPr>
              <a:t>, Pedro Hernández Calles, Juan Iglesias Teso y José González de Castro.</a:t>
            </a:r>
            <a:endParaRPr lang="es-ES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91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64229" y="43934"/>
            <a:ext cx="6772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Curso 1892-93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sp>
        <p:nvSpPr>
          <p:cNvPr id="2" name="1 Rectángulo"/>
          <p:cNvSpPr/>
          <p:nvPr/>
        </p:nvSpPr>
        <p:spPr>
          <a:xfrm>
            <a:off x="1346830" y="1052736"/>
            <a:ext cx="74016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900" indent="0" algn="just">
              <a:buNone/>
            </a:pPr>
            <a:r>
              <a:rPr lang="es-ES" sz="3500" u="sng" dirty="0" smtClean="0">
                <a:solidFill>
                  <a:srgbClr val="FFC000"/>
                </a:solidFill>
              </a:rPr>
              <a:t>Matrícula en la Escuela de Bellas Artes</a:t>
            </a:r>
            <a:r>
              <a:rPr lang="es-ES" sz="3500" dirty="0" smtClean="0">
                <a:solidFill>
                  <a:srgbClr val="FFC000"/>
                </a:solidFill>
              </a:rPr>
              <a:t>: Director: Fernández Deus</a:t>
            </a:r>
          </a:p>
          <a:p>
            <a:pPr marL="36900" indent="0" algn="just">
              <a:buNone/>
            </a:pPr>
            <a:r>
              <a:rPr lang="es-ES" sz="3500" i="1" dirty="0" smtClean="0">
                <a:solidFill>
                  <a:srgbClr val="FFC000"/>
                </a:solidFill>
              </a:rPr>
              <a:t>Dibujo de figura y adorno</a:t>
            </a:r>
            <a:r>
              <a:rPr lang="es-ES" sz="3500" dirty="0" smtClean="0">
                <a:solidFill>
                  <a:srgbClr val="FFC000"/>
                </a:solidFill>
              </a:rPr>
              <a:t>: sobresaliente con accésit o mención honorífica tras un «examen oposición», en junio. Profesores: José Ruiz Blasco, Román Navarro y Antonio Amorós como profesores ayudantes.</a:t>
            </a:r>
            <a:endParaRPr lang="es-ES" sz="35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56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195737" y="-77906"/>
            <a:ext cx="683589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Solicitud de matrícula Escuela de Bellas Artes</a:t>
            </a:r>
            <a:endParaRPr lang="es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712702" y="-492050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t="7568" r="2973" b="20908"/>
          <a:stretch/>
        </p:blipFill>
        <p:spPr>
          <a:xfrm>
            <a:off x="2249187" y="1368644"/>
            <a:ext cx="4580193" cy="530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63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195737" y="-77906"/>
            <a:ext cx="683589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Solicitud de matrícula en dibujo de figura y adorno</a:t>
            </a:r>
            <a:endParaRPr lang="es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712702" y="-492050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t="15888" r="6218" b="15888"/>
          <a:stretch/>
        </p:blipFill>
        <p:spPr>
          <a:xfrm>
            <a:off x="801555" y="1510222"/>
            <a:ext cx="7630960" cy="467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05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066209" y="43934"/>
            <a:ext cx="7051917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kumimoji="0" lang="es-ES" sz="4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Don Eusebio da Guarda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2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Presidente de honor Real Academia de Bellas Artes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2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30 Noviembre 1890- 20 de marzo 1897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kumimoji="0" lang="gl-ES" sz="4400" b="1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214414" y="1071546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135170" name="Picture 2" descr="http://laexposicion2015.coruna.es/img/exposicion/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465" y="1578125"/>
            <a:ext cx="6678675" cy="525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750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Marcador de contenido" descr="Plano Xeral do Institut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3608" y="188640"/>
            <a:ext cx="8482048" cy="67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574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-77906"/>
            <a:ext cx="605148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Entrada a la Escuela de Bellas Artes</a:t>
            </a:r>
            <a:endParaRPr lang="es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9" y="1417994"/>
            <a:ext cx="7540483" cy="500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64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907705" y="43934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Corredor de dirección/</a:t>
            </a:r>
            <a:r>
              <a:rPr lang="gl-ES" sz="28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Escuela</a:t>
            </a:r>
            <a:r>
              <a:rPr lang="gl-ES" sz="28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de </a:t>
            </a:r>
            <a:r>
              <a:rPr lang="gl-ES" sz="28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Bellas</a:t>
            </a:r>
            <a:r>
              <a:rPr lang="gl-ES" sz="28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Artes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58770"/>
            <a:ext cx="4608512" cy="614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501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64229" y="43934"/>
            <a:ext cx="6772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Escuela</a:t>
            </a:r>
            <a:r>
              <a:rPr lang="gl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de </a:t>
            </a:r>
            <a:r>
              <a:rPr lang="gl-ES" sz="40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Bellas</a:t>
            </a:r>
            <a:r>
              <a:rPr lang="gl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Artes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8" t="8813" r="30580" b="31627"/>
          <a:stretch/>
        </p:blipFill>
        <p:spPr bwMode="auto">
          <a:xfrm>
            <a:off x="2939759" y="865233"/>
            <a:ext cx="3936498" cy="578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511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64229" y="43934"/>
            <a:ext cx="6772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Escuela</a:t>
            </a:r>
            <a:r>
              <a:rPr lang="gl-ES" sz="40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de </a:t>
            </a:r>
            <a:r>
              <a:rPr lang="gl-ES" sz="40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Bellas</a:t>
            </a:r>
            <a:r>
              <a:rPr lang="gl-ES" sz="40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Artes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41" y="644098"/>
            <a:ext cx="3964196" cy="594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79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64229" y="43934"/>
            <a:ext cx="6772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Escuela</a:t>
            </a:r>
            <a:r>
              <a:rPr lang="gl-ES" sz="40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de </a:t>
            </a:r>
            <a:r>
              <a:rPr lang="gl-ES" sz="40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Bellas</a:t>
            </a:r>
            <a:r>
              <a:rPr lang="gl-ES" sz="40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Artes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8" t="7386" r="27773" b="32613"/>
          <a:stretch/>
        </p:blipFill>
        <p:spPr>
          <a:xfrm>
            <a:off x="2945171" y="708279"/>
            <a:ext cx="4363133" cy="597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53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Usos Múltiples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20065"/>
            <a:ext cx="7321036" cy="488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4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156573" y="352981"/>
            <a:ext cx="64240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32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Aula Usos Múltiples /Aula </a:t>
            </a:r>
            <a:r>
              <a:rPr lang="gl-ES" sz="32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Dibujo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33" y="1113908"/>
            <a:ext cx="7884368" cy="525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33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64229" y="43934"/>
            <a:ext cx="6772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Escuela</a:t>
            </a:r>
            <a:r>
              <a:rPr lang="gl-ES" sz="40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de </a:t>
            </a:r>
            <a:r>
              <a:rPr lang="gl-ES" sz="40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Bellas</a:t>
            </a:r>
            <a:r>
              <a:rPr lang="gl-ES" sz="40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Artes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1" t="9392" r="2627" b="50000"/>
          <a:stretch/>
        </p:blipFill>
        <p:spPr>
          <a:xfrm>
            <a:off x="1730059" y="1230375"/>
            <a:ext cx="6948444" cy="46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328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El Instituto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49" y="1460978"/>
            <a:ext cx="7665721" cy="448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35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-77906"/>
            <a:ext cx="605148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Inauguración 1 de Octubre de 1890</a:t>
            </a:r>
            <a:endParaRPr lang="es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214414" y="1071546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" t="3892" r="1" b="1492"/>
          <a:stretch/>
        </p:blipFill>
        <p:spPr bwMode="auto">
          <a:xfrm>
            <a:off x="1553217" y="1383216"/>
            <a:ext cx="6894821" cy="4937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229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64229" y="43934"/>
            <a:ext cx="6772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Curso </a:t>
            </a:r>
            <a:r>
              <a:rPr lang="gl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1893-94</a:t>
            </a:r>
            <a:endParaRPr lang="gl-ES" sz="40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sp>
        <p:nvSpPr>
          <p:cNvPr id="2" name="1 Rectángulo"/>
          <p:cNvSpPr/>
          <p:nvPr/>
        </p:nvSpPr>
        <p:spPr>
          <a:xfrm>
            <a:off x="1102960" y="1052736"/>
            <a:ext cx="773614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900" indent="0" algn="just">
              <a:buNone/>
            </a:pPr>
            <a:r>
              <a:rPr lang="es-ES" sz="3200" b="1" u="sng" dirty="0" smtClean="0">
                <a:solidFill>
                  <a:srgbClr val="FFC000"/>
                </a:solidFill>
              </a:rPr>
              <a:t>Matrícula en el Instituto</a:t>
            </a:r>
            <a:r>
              <a:rPr lang="es-ES" sz="3200" b="1" dirty="0" smtClean="0">
                <a:solidFill>
                  <a:srgbClr val="FFC000"/>
                </a:solidFill>
              </a:rPr>
              <a:t> </a:t>
            </a:r>
          </a:p>
          <a:p>
            <a:pPr marL="36900" indent="0" algn="just">
              <a:buNone/>
            </a:pPr>
            <a:r>
              <a:rPr lang="es-ES" sz="3200" dirty="0" smtClean="0">
                <a:solidFill>
                  <a:srgbClr val="FFC000"/>
                </a:solidFill>
              </a:rPr>
              <a:t>Director: Pérez Ballesteros</a:t>
            </a:r>
          </a:p>
          <a:p>
            <a:pPr marL="36900" indent="0" algn="just">
              <a:buNone/>
            </a:pPr>
            <a:r>
              <a:rPr lang="es-ES" sz="3200" i="1" dirty="0" smtClean="0">
                <a:solidFill>
                  <a:srgbClr val="FFC000"/>
                </a:solidFill>
              </a:rPr>
              <a:t>Aritmética y Álgebra</a:t>
            </a:r>
            <a:r>
              <a:rPr lang="es-ES" sz="3200" dirty="0" smtClean="0">
                <a:solidFill>
                  <a:srgbClr val="FFC000"/>
                </a:solidFill>
              </a:rPr>
              <a:t>: 5, en septiembre. Profesor: Luis Vives.</a:t>
            </a:r>
          </a:p>
          <a:p>
            <a:pPr marL="36900" indent="0" algn="just">
              <a:buNone/>
            </a:pPr>
            <a:r>
              <a:rPr lang="es-ES" sz="3200" i="1" dirty="0" smtClean="0">
                <a:solidFill>
                  <a:srgbClr val="FFC000"/>
                </a:solidFill>
              </a:rPr>
              <a:t>Retórica y Poética</a:t>
            </a:r>
            <a:r>
              <a:rPr lang="es-ES" sz="3200" dirty="0" smtClean="0">
                <a:solidFill>
                  <a:srgbClr val="FFC000"/>
                </a:solidFill>
              </a:rPr>
              <a:t>: Suspenso, en septiembre. Profesor: Ramón Casal y </a:t>
            </a:r>
            <a:r>
              <a:rPr lang="es-ES" sz="3200" dirty="0" err="1" smtClean="0">
                <a:solidFill>
                  <a:srgbClr val="FFC000"/>
                </a:solidFill>
              </a:rPr>
              <a:t>Amenedo</a:t>
            </a:r>
            <a:r>
              <a:rPr lang="es-ES" sz="3200" dirty="0" smtClean="0">
                <a:solidFill>
                  <a:srgbClr val="FFC000"/>
                </a:solidFill>
              </a:rPr>
              <a:t>.</a:t>
            </a:r>
          </a:p>
          <a:p>
            <a:pPr marL="36900" indent="0" algn="just">
              <a:buNone/>
            </a:pPr>
            <a:r>
              <a:rPr lang="es-ES" sz="3200" i="1" dirty="0" smtClean="0">
                <a:solidFill>
                  <a:srgbClr val="FFC000"/>
                </a:solidFill>
              </a:rPr>
              <a:t>Historia de España</a:t>
            </a:r>
            <a:r>
              <a:rPr lang="es-ES" sz="3200" dirty="0" smtClean="0">
                <a:solidFill>
                  <a:srgbClr val="FFC000"/>
                </a:solidFill>
              </a:rPr>
              <a:t>: Suspenso, en septiembre. Profesor: Ramón López  Vicuña.</a:t>
            </a:r>
          </a:p>
          <a:p>
            <a:pPr marL="36900" indent="0" algn="just">
              <a:buNone/>
            </a:pPr>
            <a:r>
              <a:rPr lang="es-ES" sz="3200" i="1" dirty="0" smtClean="0">
                <a:solidFill>
                  <a:srgbClr val="FFC000"/>
                </a:solidFill>
              </a:rPr>
              <a:t>Francés</a:t>
            </a:r>
            <a:r>
              <a:rPr lang="es-ES" sz="3200" dirty="0" smtClean="0">
                <a:solidFill>
                  <a:srgbClr val="FFC000"/>
                </a:solidFill>
              </a:rPr>
              <a:t>: No presentado, en septiembre. Profesor: Atanasio Mosquera Arana.</a:t>
            </a:r>
          </a:p>
          <a:p>
            <a:pPr marL="36900" indent="0" algn="just">
              <a:buNone/>
            </a:pPr>
            <a:endParaRPr lang="gl-E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624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64229" y="43934"/>
            <a:ext cx="67526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Las aulas y el mar de las playas de </a:t>
            </a:r>
            <a:r>
              <a:rPr lang="es-ES" sz="40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Riazor</a:t>
            </a:r>
            <a:r>
              <a:rPr lang="es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y del </a:t>
            </a:r>
            <a:r>
              <a:rPr lang="es-ES" sz="40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Orzán</a:t>
            </a:r>
            <a:endParaRPr lang="es-ES" sz="4000" b="1" dirty="0" smtClean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t="-14603" r="-4089" b="14603"/>
          <a:stretch/>
        </p:blipFill>
        <p:spPr>
          <a:xfrm>
            <a:off x="1630310" y="797605"/>
            <a:ext cx="7513690" cy="543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15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64229" y="43934"/>
            <a:ext cx="677226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Expediente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Académico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Instituto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b="27849"/>
          <a:stretch/>
        </p:blipFill>
        <p:spPr>
          <a:xfrm>
            <a:off x="2156725" y="548680"/>
            <a:ext cx="418834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38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64229" y="43934"/>
            <a:ext cx="67722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36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Expediente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36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Académico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36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Instituto</a:t>
            </a:r>
            <a:endParaRPr lang="gl-ES" sz="36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t="3425" b="5142"/>
          <a:stretch/>
        </p:blipFill>
        <p:spPr>
          <a:xfrm>
            <a:off x="2384648" y="116632"/>
            <a:ext cx="3843536" cy="66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25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64229" y="43934"/>
            <a:ext cx="6772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Curso </a:t>
            </a:r>
            <a:r>
              <a:rPr lang="gl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1893-94</a:t>
            </a:r>
            <a:endParaRPr lang="gl-ES" sz="40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sp>
        <p:nvSpPr>
          <p:cNvPr id="2" name="1 Rectángulo"/>
          <p:cNvSpPr/>
          <p:nvPr/>
        </p:nvSpPr>
        <p:spPr>
          <a:xfrm>
            <a:off x="1102960" y="1052736"/>
            <a:ext cx="773614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900" indent="0" algn="just">
              <a:buNone/>
            </a:pPr>
            <a:r>
              <a:rPr lang="es-ES" sz="3200" u="sng" dirty="0" smtClean="0">
                <a:solidFill>
                  <a:srgbClr val="FFC000"/>
                </a:solidFill>
              </a:rPr>
              <a:t>Matrícula en la Escuela de Bellas Artes</a:t>
            </a:r>
            <a:r>
              <a:rPr lang="es-ES" sz="3200" dirty="0" smtClean="0">
                <a:solidFill>
                  <a:srgbClr val="FFC000"/>
                </a:solidFill>
              </a:rPr>
              <a:t>: </a:t>
            </a:r>
          </a:p>
          <a:p>
            <a:pPr marL="36900" indent="0" algn="just">
              <a:buNone/>
            </a:pPr>
            <a:r>
              <a:rPr lang="es-ES" sz="3200" dirty="0" smtClean="0">
                <a:solidFill>
                  <a:srgbClr val="FFC000"/>
                </a:solidFill>
              </a:rPr>
              <a:t>Director: Fernández Deus</a:t>
            </a:r>
          </a:p>
          <a:p>
            <a:pPr marL="36900" indent="0" algn="just">
              <a:buNone/>
            </a:pPr>
            <a:r>
              <a:rPr lang="es-ES" sz="3200" i="1" dirty="0" smtClean="0">
                <a:solidFill>
                  <a:srgbClr val="FFC000"/>
                </a:solidFill>
              </a:rPr>
              <a:t>Dibujo de figura y adorno</a:t>
            </a:r>
            <a:r>
              <a:rPr lang="es-ES" sz="3200" dirty="0" smtClean="0">
                <a:solidFill>
                  <a:srgbClr val="FFC000"/>
                </a:solidFill>
              </a:rPr>
              <a:t>. Profesores: José Ruiz Blasco, Román Navarro y Antonio Amorós como profesores ayudantes.</a:t>
            </a:r>
          </a:p>
          <a:p>
            <a:pPr marL="36900" indent="0" algn="just">
              <a:buNone/>
            </a:pPr>
            <a:r>
              <a:rPr lang="es-ES" sz="3200" dirty="0" smtClean="0">
                <a:solidFill>
                  <a:srgbClr val="FFC000"/>
                </a:solidFill>
              </a:rPr>
              <a:t>A partir de la Real Orden del 15 de enero en junio únicamente </a:t>
            </a:r>
            <a:r>
              <a:rPr lang="es-ES" sz="3200" i="1" dirty="0" smtClean="0">
                <a:solidFill>
                  <a:srgbClr val="FFC000"/>
                </a:solidFill>
              </a:rPr>
              <a:t>Dibujo de figura</a:t>
            </a:r>
            <a:r>
              <a:rPr lang="es-ES" sz="3200" dirty="0" smtClean="0">
                <a:solidFill>
                  <a:srgbClr val="FFC000"/>
                </a:solidFill>
              </a:rPr>
              <a:t>: sobresaliente concedido por un tribunal donde es excluido su padre por incompatibilidad.</a:t>
            </a:r>
            <a:endParaRPr lang="es-ES" sz="3200" i="1" dirty="0" smtClean="0">
              <a:solidFill>
                <a:srgbClr val="FFC000"/>
              </a:solidFill>
            </a:endParaRPr>
          </a:p>
          <a:p>
            <a:pPr marL="36900" indent="0" algn="just">
              <a:buNone/>
            </a:pPr>
            <a:endParaRPr lang="gl-E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92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195737" y="-77906"/>
            <a:ext cx="683589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Solicitud de matrícula en dibujo de figura y adorno</a:t>
            </a:r>
            <a:endParaRPr lang="es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1" t="9580" r="11661" b="21254"/>
          <a:stretch/>
        </p:blipFill>
        <p:spPr>
          <a:xfrm>
            <a:off x="1198605" y="1791730"/>
            <a:ext cx="6796217" cy="40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0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64229" y="43934"/>
            <a:ext cx="6772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Curso </a:t>
            </a:r>
            <a:r>
              <a:rPr lang="gl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1894-95</a:t>
            </a:r>
            <a:endParaRPr lang="gl-ES" sz="40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sp>
        <p:nvSpPr>
          <p:cNvPr id="2" name="1 Rectángulo"/>
          <p:cNvSpPr/>
          <p:nvPr/>
        </p:nvSpPr>
        <p:spPr>
          <a:xfrm>
            <a:off x="951515" y="856357"/>
            <a:ext cx="801152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900" indent="0" algn="just">
              <a:buNone/>
            </a:pPr>
            <a:r>
              <a:rPr lang="es-ES" sz="2400" u="sng" dirty="0" smtClean="0">
                <a:solidFill>
                  <a:srgbClr val="FFC000"/>
                </a:solidFill>
              </a:rPr>
              <a:t>Matrícula en la </a:t>
            </a:r>
            <a:r>
              <a:rPr lang="es-ES" sz="2400" u="sng" dirty="0" err="1" smtClean="0">
                <a:solidFill>
                  <a:srgbClr val="FFC000"/>
                </a:solidFill>
              </a:rPr>
              <a:t>Escola</a:t>
            </a:r>
            <a:r>
              <a:rPr lang="es-ES" sz="2400" u="sng" dirty="0" smtClean="0">
                <a:solidFill>
                  <a:srgbClr val="FFC000"/>
                </a:solidFill>
              </a:rPr>
              <a:t> de </a:t>
            </a:r>
            <a:r>
              <a:rPr lang="es-ES" sz="2400" u="sng" dirty="0" err="1" smtClean="0">
                <a:solidFill>
                  <a:srgbClr val="FFC000"/>
                </a:solidFill>
              </a:rPr>
              <a:t>Belas</a:t>
            </a:r>
            <a:r>
              <a:rPr lang="es-ES" sz="2400" u="sng" dirty="0" smtClean="0">
                <a:solidFill>
                  <a:srgbClr val="FFC000"/>
                </a:solidFill>
              </a:rPr>
              <a:t> Artes</a:t>
            </a:r>
            <a:r>
              <a:rPr lang="es-ES" sz="2400" dirty="0" smtClean="0">
                <a:solidFill>
                  <a:srgbClr val="FFC000"/>
                </a:solidFill>
              </a:rPr>
              <a:t>:</a:t>
            </a:r>
          </a:p>
          <a:p>
            <a:pPr marL="36900" indent="0" algn="just">
              <a:buNone/>
            </a:pPr>
            <a:r>
              <a:rPr lang="es-ES" sz="2400" dirty="0" smtClean="0">
                <a:solidFill>
                  <a:srgbClr val="FFC000"/>
                </a:solidFill>
              </a:rPr>
              <a:t>Director: </a:t>
            </a:r>
            <a:r>
              <a:rPr lang="es-ES" sz="2400" b="1" dirty="0" smtClean="0">
                <a:solidFill>
                  <a:srgbClr val="FFC000"/>
                </a:solidFill>
              </a:rPr>
              <a:t>Fernández Deus </a:t>
            </a:r>
            <a:r>
              <a:rPr lang="es-ES" sz="2400" dirty="0" smtClean="0">
                <a:solidFill>
                  <a:srgbClr val="FFC000"/>
                </a:solidFill>
              </a:rPr>
              <a:t>hasta el 24 de </a:t>
            </a:r>
            <a:r>
              <a:rPr lang="es-ES" sz="2400" b="1" dirty="0" smtClean="0">
                <a:solidFill>
                  <a:srgbClr val="FFC000"/>
                </a:solidFill>
              </a:rPr>
              <a:t>febrero / González Jiménez </a:t>
            </a:r>
            <a:r>
              <a:rPr lang="es-ES" sz="2400" dirty="0" smtClean="0">
                <a:solidFill>
                  <a:srgbClr val="FFC000"/>
                </a:solidFill>
              </a:rPr>
              <a:t>(interino enfrentado con el anterior director) / </a:t>
            </a:r>
            <a:r>
              <a:rPr lang="es-ES" sz="2400" b="1" dirty="0" smtClean="0">
                <a:solidFill>
                  <a:srgbClr val="FFC000"/>
                </a:solidFill>
              </a:rPr>
              <a:t>Román Navarro </a:t>
            </a:r>
            <a:r>
              <a:rPr lang="es-ES" sz="2400" dirty="0" smtClean="0">
                <a:solidFill>
                  <a:srgbClr val="FFC000"/>
                </a:solidFill>
              </a:rPr>
              <a:t>(27 de marzo tras la permuta con Ruiz  Blasco).</a:t>
            </a:r>
          </a:p>
          <a:p>
            <a:pPr marL="379800" indent="-342900" algn="just">
              <a:buFont typeface="Arial" pitchFamily="34" charset="0"/>
              <a:buChar char="•"/>
            </a:pPr>
            <a:r>
              <a:rPr lang="es-ES" sz="2400" i="1" dirty="0" smtClean="0">
                <a:solidFill>
                  <a:srgbClr val="FFC000"/>
                </a:solidFill>
              </a:rPr>
              <a:t>Dibujo del antiguo (copia del yeso)</a:t>
            </a:r>
            <a:r>
              <a:rPr lang="es-ES" sz="2400" dirty="0" smtClean="0">
                <a:solidFill>
                  <a:srgbClr val="FFC000"/>
                </a:solidFill>
              </a:rPr>
              <a:t>. Profesores: Isidoro Brocos y Antonio Amorós. </a:t>
            </a:r>
          </a:p>
          <a:p>
            <a:pPr marL="379800" indent="-342900" algn="just">
              <a:buFont typeface="Arial" pitchFamily="34" charset="0"/>
              <a:buChar char="•"/>
            </a:pPr>
            <a:r>
              <a:rPr lang="es-ES" sz="2400" i="1" dirty="0" smtClean="0">
                <a:solidFill>
                  <a:srgbClr val="FFC000"/>
                </a:solidFill>
              </a:rPr>
              <a:t>Dibujo de figura</a:t>
            </a:r>
            <a:r>
              <a:rPr lang="es-ES" sz="2400" dirty="0" smtClean="0">
                <a:solidFill>
                  <a:srgbClr val="FFC000"/>
                </a:solidFill>
              </a:rPr>
              <a:t> (sección del yeso) para alumnos aventajados. Profesores: José Ruiz Blasco, Román Navarro (Real Orden do 20 de noviembre, profesor numerario na Escuela de Bellas Artes de Barcelona) y Antonio Amorós como profesores ayudantes. Prueba extraordinaria de curso (marzo): sobresaliente. Es la única de la que se examina antes de irse.</a:t>
            </a:r>
          </a:p>
          <a:p>
            <a:pPr marL="379800" indent="-342900" algn="just">
              <a:buFont typeface="Arial" pitchFamily="34" charset="0"/>
              <a:buChar char="•"/>
            </a:pPr>
            <a:r>
              <a:rPr lang="es-ES" sz="2400" i="1" dirty="0" smtClean="0">
                <a:solidFill>
                  <a:srgbClr val="FFC000"/>
                </a:solidFill>
              </a:rPr>
              <a:t>Pintura y copia del  natural desde el 1 de febrero (11:00-13:00)</a:t>
            </a:r>
            <a:r>
              <a:rPr lang="es-ES" sz="2400" dirty="0" smtClean="0">
                <a:solidFill>
                  <a:srgbClr val="FFC000"/>
                </a:solidFill>
              </a:rPr>
              <a:t>. Profesor: José Ruiz Blasco.</a:t>
            </a:r>
            <a:endParaRPr lang="es-E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02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195737" y="322203"/>
            <a:ext cx="68358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36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Curso 1894-95</a:t>
            </a:r>
            <a:endParaRPr lang="gl-ES" sz="36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t="8465" r="8378" b="8472"/>
          <a:stretch/>
        </p:blipFill>
        <p:spPr bwMode="auto">
          <a:xfrm>
            <a:off x="2162054" y="847467"/>
            <a:ext cx="4104371" cy="582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220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195737" y="45204"/>
            <a:ext cx="68358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36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Solicitud de matrícula en dibujo del antiguo, copia del </a:t>
            </a:r>
            <a:r>
              <a:rPr lang="es-ES" sz="36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y</a:t>
            </a:r>
            <a:r>
              <a:rPr lang="es-ES" sz="36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eso</a:t>
            </a:r>
            <a:endParaRPr lang="es-ES" sz="36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 t="12616" r="7437" b="12746"/>
          <a:stretch/>
        </p:blipFill>
        <p:spPr>
          <a:xfrm>
            <a:off x="1372362" y="1368644"/>
            <a:ext cx="7231327" cy="511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690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195737" y="-77906"/>
            <a:ext cx="638493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Solicitud de matrícula en dibujo de figura</a:t>
            </a:r>
            <a:endParaRPr lang="es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 t="13735" r="5676" b="4143"/>
          <a:stretch/>
        </p:blipFill>
        <p:spPr>
          <a:xfrm>
            <a:off x="1547665" y="1628799"/>
            <a:ext cx="6480720" cy="468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71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123729" y="322203"/>
            <a:ext cx="70202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36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Estatua de don </a:t>
            </a:r>
            <a:r>
              <a:rPr lang="gl-ES" sz="36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Eusebio</a:t>
            </a:r>
            <a:r>
              <a:rPr lang="gl-ES" sz="36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da Guarda</a:t>
            </a:r>
            <a:endParaRPr lang="gl-ES" sz="36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571572" y="114513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7" y="1089465"/>
            <a:ext cx="8151272" cy="543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00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1971834" y="-47208"/>
            <a:ext cx="660883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Se matricula en solfeo su hermana, Lola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es-ES" sz="4400" b="1" dirty="0" smtClean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2" name="Picture 2" descr="http://www.blogmuseupicassobcn.org/wp-content/uploads/2014/04/Lola_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51" y="1063098"/>
            <a:ext cx="3467890" cy="52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771635" y="1540639"/>
            <a:ext cx="828398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600" b="1" dirty="0" smtClean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6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36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«</a:t>
            </a:r>
            <a:r>
              <a:rPr lang="gl-ES" sz="36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Eu</a:t>
            </a:r>
            <a:r>
              <a:rPr lang="gl-ES" sz="36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meu querida tía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36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A miña querida tía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36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Quereiye</a:t>
            </a:r>
            <a:r>
              <a:rPr lang="gl-ES" sz="36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gl-ES" sz="36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muyto</a:t>
            </a:r>
            <a:r>
              <a:rPr lang="gl-ES" sz="36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, su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36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Sobrina</a:t>
            </a:r>
            <a:r>
              <a:rPr lang="gl-ES" sz="36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gl-ES" sz="3600" b="1" dirty="0" err="1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Dolores</a:t>
            </a:r>
            <a:r>
              <a:rPr lang="gl-ES" sz="36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»</a:t>
            </a:r>
            <a:endParaRPr lang="gl-ES" sz="3600" b="1" dirty="0" smtClean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2800" b="1" dirty="0" smtClean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Fotografía </a:t>
            </a:r>
            <a:r>
              <a:rPr lang="gl-ES" sz="28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José</a:t>
            </a:r>
            <a:r>
              <a:rPr lang="gl-ES" sz="28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gl-ES" sz="28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Seller</a:t>
            </a:r>
            <a:endParaRPr lang="gl-ES" sz="2800" b="1" dirty="0" smtClean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A Coruña 1890-91</a:t>
            </a:r>
            <a:endParaRPr lang="gl-ES" sz="28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71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1971835" y="-77906"/>
            <a:ext cx="660883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44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Se matricula en solfeo su hermana, Lola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7" t="7928" r="2372" b="48288"/>
          <a:stretch/>
        </p:blipFill>
        <p:spPr>
          <a:xfrm>
            <a:off x="1100805" y="1245901"/>
            <a:ext cx="7488832" cy="539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23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627784" y="43934"/>
            <a:ext cx="62914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Curso </a:t>
            </a:r>
            <a:r>
              <a:rPr lang="gl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1894-95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Coincidencia de horarios</a:t>
            </a:r>
            <a:endParaRPr lang="gl-ES" sz="40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sp>
        <p:nvSpPr>
          <p:cNvPr id="2" name="1 Rectángulo"/>
          <p:cNvSpPr/>
          <p:nvPr/>
        </p:nvSpPr>
        <p:spPr>
          <a:xfrm>
            <a:off x="860019" y="848824"/>
            <a:ext cx="82839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900" indent="0">
              <a:buNone/>
            </a:pPr>
            <a:endParaRPr lang="gl-ES" sz="3600" b="1" dirty="0" smtClean="0">
              <a:solidFill>
                <a:srgbClr val="FFC000"/>
              </a:solidFill>
            </a:endParaRPr>
          </a:p>
          <a:p>
            <a:pPr marL="36900" indent="0">
              <a:buNone/>
            </a:pPr>
            <a:r>
              <a:rPr lang="es-ES" sz="3600" i="1" dirty="0" smtClean="0">
                <a:solidFill>
                  <a:srgbClr val="FFC000"/>
                </a:solidFill>
              </a:rPr>
              <a:t>Dibujo del antiguo (copia del </a:t>
            </a:r>
            <a:r>
              <a:rPr lang="es-ES" sz="3600" i="1" dirty="0">
                <a:solidFill>
                  <a:srgbClr val="FFC000"/>
                </a:solidFill>
              </a:rPr>
              <a:t>y</a:t>
            </a:r>
            <a:r>
              <a:rPr lang="es-ES" sz="3600" i="1" dirty="0" smtClean="0">
                <a:solidFill>
                  <a:srgbClr val="FFC000"/>
                </a:solidFill>
              </a:rPr>
              <a:t>eso)</a:t>
            </a:r>
            <a:r>
              <a:rPr lang="es-ES" sz="3600" dirty="0" smtClean="0">
                <a:solidFill>
                  <a:srgbClr val="FFC000"/>
                </a:solidFill>
              </a:rPr>
              <a:t>. </a:t>
            </a:r>
          </a:p>
          <a:p>
            <a:pPr marL="36900" indent="0">
              <a:buNone/>
            </a:pPr>
            <a:r>
              <a:rPr lang="es-ES" sz="3600" i="1" dirty="0" smtClean="0">
                <a:solidFill>
                  <a:srgbClr val="FFC000"/>
                </a:solidFill>
              </a:rPr>
              <a:t>Dibujo de figura</a:t>
            </a:r>
            <a:r>
              <a:rPr lang="es-ES" sz="3600" dirty="0" smtClean="0">
                <a:solidFill>
                  <a:srgbClr val="FFC000"/>
                </a:solidFill>
              </a:rPr>
              <a:t>.</a:t>
            </a:r>
          </a:p>
          <a:p>
            <a:pPr marL="36900" indent="0">
              <a:buNone/>
            </a:pPr>
            <a:r>
              <a:rPr lang="es-ES" sz="3600" b="1" dirty="0" smtClean="0">
                <a:solidFill>
                  <a:srgbClr val="FFC000"/>
                </a:solidFill>
              </a:rPr>
              <a:t>Horario:</a:t>
            </a:r>
          </a:p>
          <a:p>
            <a:pPr marL="36900" indent="0">
              <a:buNone/>
            </a:pPr>
            <a:r>
              <a:rPr lang="es-ES" sz="3600" dirty="0" smtClean="0">
                <a:solidFill>
                  <a:srgbClr val="FFC000"/>
                </a:solidFill>
              </a:rPr>
              <a:t>Noviembre, diciembre y enero. 18:00-20:00.</a:t>
            </a:r>
          </a:p>
          <a:p>
            <a:pPr marL="36900" indent="0">
              <a:buNone/>
            </a:pPr>
            <a:r>
              <a:rPr lang="es-ES" sz="3600" dirty="0" smtClean="0">
                <a:solidFill>
                  <a:srgbClr val="FFC000"/>
                </a:solidFill>
              </a:rPr>
              <a:t>Octubre y febrero. 18:30-20:30.</a:t>
            </a:r>
          </a:p>
          <a:p>
            <a:pPr marL="36900" indent="0">
              <a:buNone/>
            </a:pPr>
            <a:r>
              <a:rPr lang="es-ES" sz="3600" dirty="0" smtClean="0">
                <a:solidFill>
                  <a:srgbClr val="FFC000"/>
                </a:solidFill>
              </a:rPr>
              <a:t>Marzo y abril. 19:00 a 21:00</a:t>
            </a:r>
            <a:endParaRPr lang="es-ES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281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Horarios coincidentes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25677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87" y="1484784"/>
            <a:ext cx="691060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54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1971835" y="-77906"/>
            <a:ext cx="660883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Actual Departamento de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Geología</a:t>
            </a:r>
            <a:endParaRPr lang="es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75" b="43024"/>
          <a:stretch/>
        </p:blipFill>
        <p:spPr>
          <a:xfrm>
            <a:off x="1054947" y="1772816"/>
            <a:ext cx="7513743" cy="441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94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Aula de Isidoro Brocos?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15" y="1285246"/>
            <a:ext cx="7524670" cy="50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63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Horarios coincidentes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25677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87" y="1484784"/>
            <a:ext cx="691060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86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08000" y="-125785"/>
            <a:ext cx="67722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Escuela de Bellas Artes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Aula de Dibujo de Figura?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1" t="9392" r="2627" b="50000"/>
          <a:stretch/>
        </p:blipFill>
        <p:spPr>
          <a:xfrm>
            <a:off x="1249414" y="1484784"/>
            <a:ext cx="7589695" cy="507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06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1543271" y="229867"/>
            <a:ext cx="73759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2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Fondo azul agrisado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2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«Cabeza de anciano», «Niña de los pies descalzos» </a:t>
            </a:r>
            <a:endParaRPr lang="es-ES" sz="32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2051720" y="-335096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61" y="1030088"/>
            <a:ext cx="3669523" cy="56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365" y="1030089"/>
            <a:ext cx="4435190" cy="563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522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Usos Múltiples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71" y="1210490"/>
            <a:ext cx="7071906" cy="471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45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123729" y="-139461"/>
            <a:ext cx="679553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32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Estatua de don </a:t>
            </a:r>
            <a:r>
              <a:rPr lang="gl-ES" sz="32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Eusebio</a:t>
            </a:r>
            <a:endParaRPr lang="gl-ES" sz="3200" b="1" dirty="0" smtClean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32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2 meses antes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32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(</a:t>
            </a:r>
            <a:r>
              <a:rPr lang="gl-ES" sz="32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llegan</a:t>
            </a:r>
            <a:r>
              <a:rPr lang="gl-ES" sz="32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el 14 de </a:t>
            </a:r>
            <a:r>
              <a:rPr lang="gl-ES" sz="32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octubre</a:t>
            </a:r>
            <a:r>
              <a:rPr lang="gl-ES" sz="32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de 1891)</a:t>
            </a:r>
            <a:endParaRPr lang="gl-ES" sz="32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571572" y="114513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70" y="1435667"/>
            <a:ext cx="6713767" cy="447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58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144865" y="322203"/>
            <a:ext cx="64358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36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Usos Múltiples/Aula de pintura?</a:t>
            </a:r>
            <a:endParaRPr lang="gl-ES" sz="36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10" y="1242236"/>
            <a:ext cx="7598252" cy="506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05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-77906"/>
            <a:ext cx="605148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Patio interior con pezas para recuperar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" t="2254" r="8724" b="34642"/>
          <a:stretch/>
        </p:blipFill>
        <p:spPr>
          <a:xfrm>
            <a:off x="771635" y="1392592"/>
            <a:ext cx="8060876" cy="460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1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1757552" y="322203"/>
            <a:ext cx="72740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36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Sobresaliente en dibujo de figura</a:t>
            </a:r>
            <a:endParaRPr lang="es-ES" sz="36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79736" y="-464520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t="7626" r="6320" b="27603"/>
          <a:stretch/>
        </p:blipFill>
        <p:spPr>
          <a:xfrm>
            <a:off x="2555776" y="1352241"/>
            <a:ext cx="4878288" cy="515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01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1907704" y="-181207"/>
            <a:ext cx="683589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Certificado de estudios.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Isidoro Brocos. 3/4/1895 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6" t="12044" r="4578" b="5405"/>
          <a:stretch/>
        </p:blipFill>
        <p:spPr>
          <a:xfrm>
            <a:off x="1543270" y="1142231"/>
            <a:ext cx="3609406" cy="5661299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" t="11593" r="8983" b="7291"/>
          <a:stretch/>
        </p:blipFill>
        <p:spPr>
          <a:xfrm>
            <a:off x="5337070" y="1142231"/>
            <a:ext cx="3705979" cy="55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02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Instituto </a:t>
            </a:r>
            <a:endParaRPr lang="gl-ES" sz="4400" b="1" dirty="0" smtClean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136194" name="Picture 2" descr="http://www.culturagalega.org/album/imaxes/eusebio_de_a_guard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15270"/>
          <a:stretch/>
        </p:blipFill>
        <p:spPr bwMode="auto">
          <a:xfrm>
            <a:off x="985917" y="1358557"/>
            <a:ext cx="7742624" cy="49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975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Instituto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141314" name="Picture 2" descr="https://pbs.twimg.com/profile_images/1281770563/W9z55U9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72" y="1556792"/>
            <a:ext cx="780969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588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611560" y="-47129"/>
            <a:ext cx="842006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s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Observatorio meteorológico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Profesor de física, </a:t>
            </a:r>
            <a:r>
              <a:rPr lang="es-ES" sz="40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Acisclo</a:t>
            </a:r>
            <a:r>
              <a:rPr lang="es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Campano</a:t>
            </a:r>
            <a:endParaRPr lang="es-ES" sz="40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252472" y="-5833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367" y="1337866"/>
            <a:ext cx="3503377" cy="511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12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Subida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al</a:t>
            </a: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observatorio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26" y="1030089"/>
            <a:ext cx="3400274" cy="509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13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Subida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al</a:t>
            </a: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observatorio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30089"/>
            <a:ext cx="3479108" cy="522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023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91425"/>
            <a:ext cx="60514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Picasso</a:t>
            </a:r>
            <a:endParaRPr lang="gl-ES" sz="4000" b="1" dirty="0" smtClean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2" name="Picture 2" descr="http://3.bp.blogspot.com/_F7gB7Ab52Oc/S7m0nnCBRSI/AAAAAAAAFC4/ahQF_QIhjzw/s640/Instituto+Daguarda+%5Bca.+191...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535279"/>
            <a:ext cx="4709999" cy="298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012315" y="4725144"/>
            <a:ext cx="78267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1889125" algn="l"/>
              </a:tabLst>
            </a:pPr>
            <a:r>
              <a:rPr lang="gl-ES" sz="2400" dirty="0">
                <a:solidFill>
                  <a:srgbClr val="FF6600"/>
                </a:solidFill>
                <a:ea typeface="Times New Roman" pitchFamily="18" charset="0"/>
                <a:cs typeface="Arial" pitchFamily="34" charset="0"/>
              </a:rPr>
              <a:t>“Mi madre, para </a:t>
            </a:r>
            <a:r>
              <a:rPr lang="gl-ES" sz="2400" dirty="0" err="1">
                <a:solidFill>
                  <a:srgbClr val="FF6600"/>
                </a:solidFill>
                <a:ea typeface="Times New Roman" pitchFamily="18" charset="0"/>
                <a:cs typeface="Arial" pitchFamily="34" charset="0"/>
              </a:rPr>
              <a:t>vigilarme</a:t>
            </a:r>
            <a:r>
              <a:rPr lang="gl-ES" sz="2400" dirty="0">
                <a:solidFill>
                  <a:srgbClr val="FF6600"/>
                </a:solidFill>
                <a:ea typeface="Times New Roman" pitchFamily="18" charset="0"/>
                <a:cs typeface="Arial" pitchFamily="34" charset="0"/>
              </a:rPr>
              <a:t>, se </a:t>
            </a:r>
            <a:r>
              <a:rPr lang="gl-ES" sz="2400" dirty="0" err="1">
                <a:solidFill>
                  <a:srgbClr val="FF6600"/>
                </a:solidFill>
                <a:ea typeface="Times New Roman" pitchFamily="18" charset="0"/>
                <a:cs typeface="Arial" pitchFamily="34" charset="0"/>
              </a:rPr>
              <a:t>tenía</a:t>
            </a:r>
            <a:r>
              <a:rPr lang="gl-ES" sz="2400" dirty="0">
                <a:solidFill>
                  <a:srgbClr val="FF6600"/>
                </a:solidFill>
                <a:ea typeface="Times New Roman" pitchFamily="18" charset="0"/>
                <a:cs typeface="Arial" pitchFamily="34" charset="0"/>
              </a:rPr>
              <a:t> que subir a la </a:t>
            </a:r>
            <a:r>
              <a:rPr lang="gl-ES" sz="2400" dirty="0" err="1">
                <a:solidFill>
                  <a:srgbClr val="FF6600"/>
                </a:solidFill>
                <a:ea typeface="Times New Roman" pitchFamily="18" charset="0"/>
                <a:cs typeface="Arial" pitchFamily="34" charset="0"/>
              </a:rPr>
              <a:t>taza</a:t>
            </a:r>
            <a:r>
              <a:rPr lang="gl-ES" sz="2400" dirty="0">
                <a:solidFill>
                  <a:srgbClr val="FF6600"/>
                </a:solidFill>
                <a:ea typeface="Times New Roman" pitchFamily="18" charset="0"/>
                <a:cs typeface="Arial" pitchFamily="34" charset="0"/>
              </a:rPr>
              <a:t> del retrete. Se </a:t>
            </a:r>
            <a:r>
              <a:rPr lang="gl-ES" sz="2400" dirty="0" err="1">
                <a:solidFill>
                  <a:srgbClr val="FF6600"/>
                </a:solidFill>
                <a:ea typeface="Times New Roman" pitchFamily="18" charset="0"/>
                <a:cs typeface="Arial" pitchFamily="34" charset="0"/>
              </a:rPr>
              <a:t>ponía</a:t>
            </a:r>
            <a:r>
              <a:rPr lang="gl-ES" sz="2400" dirty="0">
                <a:solidFill>
                  <a:srgbClr val="FF6600"/>
                </a:solidFill>
                <a:ea typeface="Times New Roman" pitchFamily="18" charset="0"/>
                <a:cs typeface="Arial" pitchFamily="34" charset="0"/>
              </a:rPr>
              <a:t> de puntillas, y en tan incómoda postura y desde tan angosto ventanuco, contemplaba mis </a:t>
            </a:r>
            <a:r>
              <a:rPr lang="gl-ES" sz="2400" dirty="0" err="1">
                <a:solidFill>
                  <a:srgbClr val="FF6600"/>
                </a:solidFill>
                <a:ea typeface="Times New Roman" pitchFamily="18" charset="0"/>
                <a:cs typeface="Arial" pitchFamily="34" charset="0"/>
              </a:rPr>
              <a:t>juegos</a:t>
            </a:r>
            <a:r>
              <a:rPr lang="gl-ES" sz="2400" dirty="0">
                <a:solidFill>
                  <a:srgbClr val="FF6600"/>
                </a:solidFill>
                <a:ea typeface="Times New Roman" pitchFamily="18" charset="0"/>
                <a:cs typeface="Arial" pitchFamily="34" charset="0"/>
              </a:rPr>
              <a:t>”.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1889125" algn="l"/>
              </a:tabLst>
            </a:pPr>
            <a:r>
              <a:rPr lang="gl-ES" sz="2400" dirty="0">
                <a:solidFill>
                  <a:srgbClr val="FF6600"/>
                </a:solidFill>
                <a:cs typeface="Arial" pitchFamily="34" charset="0"/>
              </a:rPr>
              <a:t>Declaracións ao periodista Antonio Domínguez </a:t>
            </a:r>
            <a:r>
              <a:rPr lang="gl-ES" sz="2400" dirty="0" err="1">
                <a:solidFill>
                  <a:srgbClr val="FF6600"/>
                </a:solidFill>
                <a:cs typeface="Arial" pitchFamily="34" charset="0"/>
              </a:rPr>
              <a:t>Olano</a:t>
            </a:r>
            <a:endParaRPr lang="gl-ES" sz="2400" dirty="0">
              <a:solidFill>
                <a:srgbClr val="FF6600"/>
              </a:solidFill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1889125" algn="l"/>
              </a:tabLst>
            </a:pPr>
            <a:r>
              <a:rPr lang="gl-ES" sz="2400" dirty="0" err="1">
                <a:solidFill>
                  <a:srgbClr val="FF6600"/>
                </a:solidFill>
                <a:cs typeface="Arial" pitchFamily="34" charset="0"/>
              </a:rPr>
              <a:t>Picasso</a:t>
            </a:r>
            <a:r>
              <a:rPr lang="gl-ES" sz="2400" dirty="0">
                <a:solidFill>
                  <a:srgbClr val="FF6600"/>
                </a:solidFill>
                <a:cs typeface="Arial" pitchFamily="34" charset="0"/>
              </a:rPr>
              <a:t> </a:t>
            </a:r>
            <a:r>
              <a:rPr lang="gl-ES" sz="2400" dirty="0" err="1">
                <a:solidFill>
                  <a:srgbClr val="FF6600"/>
                </a:solidFill>
                <a:cs typeface="Arial" pitchFamily="34" charset="0"/>
              </a:rPr>
              <a:t>Gallego</a:t>
            </a:r>
            <a:r>
              <a:rPr lang="gl-ES" sz="2400" dirty="0">
                <a:solidFill>
                  <a:srgbClr val="FF6600"/>
                </a:solidFill>
                <a:cs typeface="Arial" pitchFamily="34" charset="0"/>
              </a:rPr>
              <a:t>. Santiago: Ed.Compostela. 1992</a:t>
            </a:r>
            <a:endParaRPr lang="gl-ES" sz="1400" dirty="0">
              <a:solidFill>
                <a:srgbClr val="FF66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9434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189075" y="241428"/>
            <a:ext cx="69275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Don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José</a:t>
            </a: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Ruiz</a:t>
            </a: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Blasco</a:t>
            </a:r>
            <a:endParaRPr lang="gl-ES" sz="4400" b="1" dirty="0" smtClean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571572" y="114513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 bwMode="auto">
          <a:xfrm>
            <a:off x="2915816" y="1030089"/>
            <a:ext cx="3816424" cy="568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266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-77906"/>
            <a:ext cx="605148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Payo</a:t>
            </a: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Gómez desde el observatorio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6"/>
          <a:stretch/>
        </p:blipFill>
        <p:spPr bwMode="auto">
          <a:xfrm>
            <a:off x="771635" y="1593482"/>
            <a:ext cx="8065839" cy="485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668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kumimoji="0" lang="gl-ES" sz="4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Vistas a </a:t>
            </a:r>
            <a:r>
              <a:rPr kumimoji="0" lang="gl-ES" sz="44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Riazor</a:t>
            </a:r>
            <a:endParaRPr kumimoji="0" lang="gl-ES" sz="4400" b="1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9"/>
          <a:stretch/>
        </p:blipFill>
        <p:spPr bwMode="auto">
          <a:xfrm>
            <a:off x="1689994" y="1492173"/>
            <a:ext cx="7149115" cy="439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744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kumimoji="0" lang="gl-ES" sz="4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Vistas </a:t>
            </a:r>
            <a:r>
              <a:rPr kumimoji="0" lang="gl-ES" sz="44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al</a:t>
            </a:r>
            <a:r>
              <a:rPr kumimoji="0" lang="gl-ES" sz="4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gl-ES" sz="44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Orzán</a:t>
            </a:r>
            <a:endParaRPr kumimoji="0" lang="gl-ES" sz="4400" b="1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836" y="1600962"/>
            <a:ext cx="6742588" cy="449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243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0" y="-6366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43362" name="Picture 2" descr="http://fotos.pisocompartido.com/fotos/2013/06/21/P238237/412351315021h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09" y="1361922"/>
            <a:ext cx="77724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0" y="-554961"/>
            <a:ext cx="790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64229" y="43934"/>
            <a:ext cx="67722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0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Las aulas y el mar de Riazor y del </a:t>
            </a:r>
            <a:r>
              <a:rPr lang="gl-ES" sz="40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Orzán</a:t>
            </a:r>
            <a:endParaRPr lang="gl-ES" sz="40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endParaRPr lang="gl-ES" sz="32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72" y="2021090"/>
            <a:ext cx="8035387" cy="371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2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1979713" y="260648"/>
            <a:ext cx="66009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Aula de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Dibujo</a:t>
            </a: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de Figura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9" y="1316047"/>
            <a:ext cx="7598252" cy="506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45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-77906"/>
            <a:ext cx="605148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Instituto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Fachada a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Riazor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136196" name="Picture 4" descr="https://emlm266.files.wordpress.com/2011/03/colegio-eusebio-da-guarda-19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62" y="1449438"/>
            <a:ext cx="7049106" cy="449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58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-77906"/>
            <a:ext cx="605148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Instituto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Fachada a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Riazor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1026" name="Picture 2" descr="C:\Users\Usuario\AppData\Local\Temp\la f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79603"/>
            <a:ext cx="8215370" cy="4621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058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Playa</a:t>
            </a: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Orzán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050" name="Picture 2" descr="playa orz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1"/>
          <a:stretch/>
        </p:blipFill>
        <p:spPr bwMode="auto">
          <a:xfrm>
            <a:off x="1012315" y="1285246"/>
            <a:ext cx="7977102" cy="452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7517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1971835" y="-77906"/>
            <a:ext cx="660883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La Torre de Hércules 1895. “La Torre de Caramelo”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1026" name="Picture 2" descr="http://ep01.epimg.net/elviajero/imagenes/2013/12/13/actualidad/1386953681_907372_1386953850_noticia_norm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270" y="1556792"/>
            <a:ext cx="6917162" cy="438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5209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529187" y="260648"/>
            <a:ext cx="60514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Dona María </a:t>
            </a: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Picasso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571572" y="114513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5"/>
          <a:stretch/>
        </p:blipFill>
        <p:spPr bwMode="auto">
          <a:xfrm>
            <a:off x="2583696" y="993534"/>
            <a:ext cx="4420113" cy="574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094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954088" y="4365624"/>
            <a:ext cx="8189912" cy="1439639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r">
              <a:buNone/>
            </a:pPr>
            <a:r>
              <a:rPr lang="gl-ES" sz="4000" b="1" cap="small" spc="150" dirty="0" smtClean="0">
                <a:ln w="0"/>
                <a:gradFill>
                  <a:gsLst>
                    <a:gs pos="43000">
                      <a:srgbClr val="FFC000"/>
                    </a:gs>
                    <a:gs pos="32000">
                      <a:srgbClr val="FFCC00"/>
                    </a:gs>
                    <a:gs pos="52000">
                      <a:srgbClr val="FF6600"/>
                    </a:gs>
                    <a:gs pos="86000">
                      <a:srgbClr val="FFCC00"/>
                    </a:gs>
                  </a:gsLst>
                  <a:lin ang="5400000" scaled="1"/>
                </a:gradFill>
                <a:effectLst>
                  <a:glow rad="520700">
                    <a:schemeClr val="accent4">
                      <a:satMod val="175000"/>
                      <a:alpha val="34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</a:rPr>
              <a:t>IMPLICACIÓN DE NUESTRA COMUNIDAD EDUCATIVA.</a:t>
            </a:r>
            <a:endParaRPr lang="es-CO" sz="4000" b="1" cap="small" spc="150" dirty="0">
              <a:ln w="0"/>
              <a:gradFill>
                <a:gsLst>
                  <a:gs pos="43000">
                    <a:srgbClr val="FFC000"/>
                  </a:gs>
                  <a:gs pos="32000">
                    <a:srgbClr val="FFCC00"/>
                  </a:gs>
                  <a:gs pos="52000">
                    <a:srgbClr val="FF6600"/>
                  </a:gs>
                  <a:gs pos="86000">
                    <a:srgbClr val="FFCC00"/>
                  </a:gs>
                </a:gsLst>
                <a:lin ang="5400000" scaled="1"/>
              </a:gradFill>
              <a:effectLst>
                <a:glow rad="520700">
                  <a:schemeClr val="accent4">
                    <a:satMod val="175000"/>
                    <a:alpha val="34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370855" y="-77906"/>
            <a:ext cx="654840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Instituto </a:t>
            </a: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1902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44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Nuestra</a:t>
            </a:r>
            <a:r>
              <a:rPr lang="gl-ES" sz="44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implicación</a:t>
            </a:r>
            <a:endParaRPr lang="gl-ES" sz="44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214414" y="1071546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139266" name="Picture 2" descr="http://3.bp.blogspot.com/-y2QwMxvXGus/Uonb7pAYr_I/AAAAAAAAHqE/fT9GWToOgdA/s640/Instituto+da+Guarda+%281902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04" y="1530492"/>
            <a:ext cx="7804051" cy="470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179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1452031" y="168314"/>
            <a:ext cx="75724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La implicación de </a:t>
            </a:r>
            <a:r>
              <a:rPr lang="gl-ES" sz="28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nuestra</a:t>
            </a:r>
            <a:r>
              <a:rPr lang="gl-ES" sz="28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 err="1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Comunidad</a:t>
            </a:r>
            <a:r>
              <a:rPr lang="gl-ES" sz="28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 Educativa</a:t>
            </a:r>
            <a:endParaRPr lang="gl-ES" sz="28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31" y="1088829"/>
            <a:ext cx="7152417" cy="536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837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1712278" y="254202"/>
            <a:ext cx="7279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3200" b="1" dirty="0" smtClean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Nuestra “Niña de los pies descalzos”</a:t>
            </a:r>
            <a:endParaRPr lang="es-ES" sz="3200" b="1" dirty="0">
              <a:solidFill>
                <a:schemeClr val="accent1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419126" y="-312427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2" t="30921" r="7098"/>
          <a:stretch/>
        </p:blipFill>
        <p:spPr>
          <a:xfrm>
            <a:off x="530442" y="1062530"/>
            <a:ext cx="4232654" cy="56045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96" y="1062531"/>
            <a:ext cx="4380903" cy="55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99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1971835" y="352981"/>
            <a:ext cx="66088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es-ES" sz="3200" b="1" dirty="0">
                <a:solidFill>
                  <a:schemeClr val="accent1"/>
                </a:solidFill>
                <a:ea typeface="Times New Roman" pitchFamily="18" charset="0"/>
                <a:cs typeface="Arial" pitchFamily="34" charset="0"/>
              </a:rPr>
              <a:t>Nuestra “Niña de los pies descalzos”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4282" y="-500090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1346831" y="-554961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  <a:p>
            <a:endParaRPr lang="es-CO" b="1" dirty="0" smtClean="0">
              <a:solidFill>
                <a:srgbClr val="FFCC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29703" r="21783" b="9571"/>
          <a:stretch/>
        </p:blipFill>
        <p:spPr>
          <a:xfrm>
            <a:off x="2267744" y="1399687"/>
            <a:ext cx="5989600" cy="459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02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3668296" y="239742"/>
            <a:ext cx="48132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 err="1" smtClean="0">
                <a:solidFill>
                  <a:srgbClr val="FFFF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ea typeface="Times New Roman" pitchFamily="18" charset="0"/>
                <a:cs typeface="Arial" pitchFamily="34" charset="0"/>
              </a:rPr>
              <a:t>Homenaje</a:t>
            </a:r>
            <a:r>
              <a:rPr lang="gl-ES" sz="2800" b="1" dirty="0" smtClean="0">
                <a:solidFill>
                  <a:srgbClr val="FFFF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ea typeface="Times New Roman" pitchFamily="18" charset="0"/>
                <a:cs typeface="Arial" pitchFamily="34" charset="0"/>
              </a:rPr>
              <a:t> </a:t>
            </a:r>
            <a:r>
              <a:rPr lang="gl-ES" sz="2800" b="1" dirty="0" err="1">
                <a:solidFill>
                  <a:srgbClr val="FFFF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ea typeface="Times New Roman" pitchFamily="18" charset="0"/>
                <a:cs typeface="Arial" pitchFamily="34" charset="0"/>
              </a:rPr>
              <a:t>Pablo</a:t>
            </a:r>
            <a:r>
              <a:rPr lang="gl-ES" sz="2800" b="1" dirty="0">
                <a:solidFill>
                  <a:srgbClr val="FFFF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ea typeface="Times New Roman" pitchFamily="18" charset="0"/>
                <a:cs typeface="Arial" pitchFamily="34" charset="0"/>
              </a:rPr>
              <a:t> Ruiz </a:t>
            </a:r>
            <a:r>
              <a:rPr lang="gl-ES" sz="2800" b="1" dirty="0" err="1">
                <a:solidFill>
                  <a:srgbClr val="FFFF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ea typeface="Times New Roman" pitchFamily="18" charset="0"/>
                <a:cs typeface="Arial" pitchFamily="34" charset="0"/>
              </a:rPr>
              <a:t>Picasso</a:t>
            </a:r>
            <a:endParaRPr lang="gl-ES" sz="2800" b="1" dirty="0">
              <a:solidFill>
                <a:srgbClr val="FFFF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224" y="1322433"/>
            <a:ext cx="3758970" cy="2505981"/>
          </a:xfrm>
          <a:prstGeom prst="rect">
            <a:avLst/>
          </a:prstGeom>
          <a:noFill/>
        </p:spPr>
      </p:pic>
      <p:pic>
        <p:nvPicPr>
          <p:cNvPr id="168961" name="Picture 1" descr="PLACA%20PICASSO%2027-XII-2011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7889" y="2924944"/>
            <a:ext cx="3573648" cy="2509156"/>
          </a:xfrm>
          <a:prstGeom prst="rect">
            <a:avLst/>
          </a:prstGeom>
          <a:noFill/>
        </p:spPr>
      </p:pic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0" y="-6366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6" name="Rectangle 6"/>
          <p:cNvSpPr>
            <a:spLocks noChangeArrowheads="1"/>
          </p:cNvSpPr>
          <p:nvPr/>
        </p:nvSpPr>
        <p:spPr bwMode="auto">
          <a:xfrm>
            <a:off x="237129" y="5306725"/>
            <a:ext cx="824440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Acto de descubrimiento de la placa en honor de Pablo Ruiz Picasso,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alumno del Eusebio da Guarda a propuesta de la Asociación</a:t>
            </a:r>
            <a:r>
              <a:rPr kumimoji="0" lang="es-ES" b="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Cultural Pablo Picasso</a:t>
            </a:r>
            <a:endParaRPr lang="es-ES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Presidente</a:t>
            </a:r>
            <a:r>
              <a:rPr kumimoji="0" lang="es-ES" b="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e investigador, don Ángel </a:t>
            </a:r>
            <a:r>
              <a:rPr kumimoji="0" lang="es-ES" b="0" i="0" u="none" strike="noStrike" cap="none" normalizeH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Padín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. </a:t>
            </a:r>
            <a:endParaRPr lang="es-ES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Diseñada por </a:t>
            </a:r>
            <a:r>
              <a:rPr kumimoji="0" lang="es-ES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Xulio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Cuba.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28 de diciembre de 2011.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699792" y="45205"/>
            <a:ext cx="59165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>
                <a:solidFill>
                  <a:srgbClr val="FFFF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ea typeface="Times New Roman" pitchFamily="18" charset="0"/>
                <a:cs typeface="Arial" pitchFamily="34" charset="0"/>
              </a:rPr>
              <a:t>150 </a:t>
            </a:r>
            <a:r>
              <a:rPr lang="gl-ES" sz="2800" b="1" dirty="0" smtClean="0">
                <a:solidFill>
                  <a:srgbClr val="FFFF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ea typeface="Times New Roman" pitchFamily="18" charset="0"/>
                <a:cs typeface="Arial" pitchFamily="34" charset="0"/>
              </a:rPr>
              <a:t>Aniversario 1º </a:t>
            </a:r>
            <a:r>
              <a:rPr lang="gl-ES" sz="2800" b="1" dirty="0">
                <a:solidFill>
                  <a:srgbClr val="FFFF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ea typeface="Times New Roman" pitchFamily="18" charset="0"/>
                <a:cs typeface="Arial" pitchFamily="34" charset="0"/>
              </a:rPr>
              <a:t>Instituto A </a:t>
            </a:r>
            <a:r>
              <a:rPr lang="gl-ES" sz="2800" b="1" dirty="0" smtClean="0">
                <a:solidFill>
                  <a:srgbClr val="FFFF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ea typeface="Times New Roman" pitchFamily="18" charset="0"/>
                <a:cs typeface="Arial" pitchFamily="34" charset="0"/>
              </a:rPr>
              <a:t>Coruña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lang="gl-ES" sz="2800" b="1" dirty="0" err="1" smtClean="0">
                <a:solidFill>
                  <a:srgbClr val="FFFF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ea typeface="Times New Roman" pitchFamily="18" charset="0"/>
                <a:cs typeface="Arial" pitchFamily="34" charset="0"/>
              </a:rPr>
              <a:t>Octubre</a:t>
            </a:r>
            <a:r>
              <a:rPr lang="gl-ES" sz="2800" b="1" dirty="0" smtClean="0">
                <a:solidFill>
                  <a:srgbClr val="FFFF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ea typeface="Times New Roman" pitchFamily="18" charset="0"/>
                <a:cs typeface="Arial" pitchFamily="34" charset="0"/>
              </a:rPr>
              <a:t> 2012</a:t>
            </a:r>
            <a:endParaRPr lang="gl-ES" sz="2800" b="1" dirty="0">
              <a:solidFill>
                <a:srgbClr val="FFFF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0" y="-6366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2968" y="1964986"/>
            <a:ext cx="7383392" cy="384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2987824" y="260648"/>
            <a:ext cx="559284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55600" algn="l"/>
                <a:tab pos="533400" algn="l"/>
                <a:tab pos="1612900" algn="l"/>
                <a:tab pos="1879600" algn="l"/>
                <a:tab pos="3035300" algn="l"/>
                <a:tab pos="3784600" algn="l"/>
                <a:tab pos="4330700" algn="l"/>
                <a:tab pos="5270500" algn="l"/>
              </a:tabLst>
            </a:pPr>
            <a:r>
              <a:rPr kumimoji="0" lang="gl-ES" sz="44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Nuestro</a:t>
            </a:r>
            <a:r>
              <a:rPr kumimoji="0" lang="gl-ES" sz="4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 instituto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758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0" y="-8652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0" y="-636632"/>
            <a:ext cx="1543270" cy="17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09370" tIns="809370" rIns="718911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2787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69986" name="Picture 2" descr="http://www.edu.xunta.es/centros/ieseusebioguarda/system/files/u36/IES_Eusebio_da_Guard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271" y="964111"/>
            <a:ext cx="7037398" cy="5263974"/>
          </a:xfrm>
          <a:prstGeom prst="rect">
            <a:avLst/>
          </a:prstGeom>
          <a:noFill/>
        </p:spPr>
      </p:pic>
      <p:sp>
        <p:nvSpPr>
          <p:cNvPr id="22" name="21 Rectángulo"/>
          <p:cNvSpPr/>
          <p:nvPr/>
        </p:nvSpPr>
        <p:spPr>
          <a:xfrm>
            <a:off x="184731" y="5380672"/>
            <a:ext cx="83959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 smtClean="0"/>
              <a:t>. </a:t>
            </a:r>
          </a:p>
          <a:p>
            <a:pPr algn="r"/>
            <a:r>
              <a:rPr lang="pt-BR" sz="1600" dirty="0" smtClean="0"/>
              <a:t>O.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702162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954088" y="4365625"/>
            <a:ext cx="8189912" cy="719138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r">
              <a:buNone/>
            </a:pPr>
            <a:r>
              <a:rPr lang="gl-ES" sz="4000" b="1" cap="small" spc="150" dirty="0" smtClean="0">
                <a:ln w="0"/>
                <a:gradFill>
                  <a:gsLst>
                    <a:gs pos="43000">
                      <a:srgbClr val="FFC000"/>
                    </a:gs>
                    <a:gs pos="32000">
                      <a:srgbClr val="FFCC00"/>
                    </a:gs>
                    <a:gs pos="52000">
                      <a:srgbClr val="FF6600"/>
                    </a:gs>
                    <a:gs pos="86000">
                      <a:srgbClr val="FFCC00"/>
                    </a:gs>
                  </a:gsLst>
                  <a:lin ang="5400000" scaled="1"/>
                </a:gradFill>
                <a:effectLst>
                  <a:glow rad="520700">
                    <a:schemeClr val="accent4">
                      <a:satMod val="175000"/>
                      <a:alpha val="34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</a:rPr>
              <a:t>ÉXITOS  DE LOS  </a:t>
            </a:r>
            <a:r>
              <a:rPr lang="gl-ES" sz="4000" b="1" cap="small" spc="150" dirty="0">
                <a:ln w="0"/>
                <a:gradFill>
                  <a:gsLst>
                    <a:gs pos="43000">
                      <a:srgbClr val="FFC000"/>
                    </a:gs>
                    <a:gs pos="32000">
                      <a:srgbClr val="FFCC00"/>
                    </a:gs>
                    <a:gs pos="52000">
                      <a:srgbClr val="FF6600"/>
                    </a:gs>
                    <a:gs pos="86000">
                      <a:srgbClr val="FFCC00"/>
                    </a:gs>
                  </a:gsLst>
                  <a:lin ang="5400000" scaled="1"/>
                </a:gradFill>
                <a:effectLst>
                  <a:glow rad="520700">
                    <a:schemeClr val="accent4">
                      <a:satMod val="175000"/>
                      <a:alpha val="34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</a:rPr>
              <a:t>ALUMNOS.</a:t>
            </a:r>
            <a:endParaRPr lang="es-CO" sz="4000" b="1" cap="small" spc="150" dirty="0">
              <a:ln w="0"/>
              <a:gradFill>
                <a:gsLst>
                  <a:gs pos="43000">
                    <a:srgbClr val="FFC000"/>
                  </a:gs>
                  <a:gs pos="32000">
                    <a:srgbClr val="FFCC00"/>
                  </a:gs>
                  <a:gs pos="52000">
                    <a:srgbClr val="FF6600"/>
                  </a:gs>
                  <a:gs pos="86000">
                    <a:srgbClr val="FFCC00"/>
                  </a:gs>
                </a:gsLst>
                <a:lin ang="5400000" scaled="1"/>
              </a:gradFill>
              <a:effectLst>
                <a:glow rad="520700">
                  <a:schemeClr val="accent4">
                    <a:satMod val="175000"/>
                    <a:alpha val="34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0399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-251078"/>
            <a:ext cx="184731" cy="9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3003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839109" y="1922562"/>
            <a:ext cx="304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8919259" y="192256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8919259" y="3541812"/>
            <a:ext cx="224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gl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9745" name="Rectangle 1"/>
          <p:cNvSpPr>
            <a:spLocks noChangeArrowheads="1"/>
          </p:cNvSpPr>
          <p:nvPr/>
        </p:nvSpPr>
        <p:spPr bwMode="auto">
          <a:xfrm>
            <a:off x="142844" y="3477567"/>
            <a:ext cx="85725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/>
            </a:r>
            <a:b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</a:br>
            <a:endParaRPr kumimoji="0" lang="gl-E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324124" y="4738750"/>
            <a:ext cx="883071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200" b="1" dirty="0" smtClean="0">
                <a:solidFill>
                  <a:srgbClr val="FF6600"/>
                </a:solidFill>
                <a:hlinkClick r:id="rId3" action="ppaction://hlinkfile"/>
              </a:rPr>
              <a:t>Premio </a:t>
            </a:r>
            <a:r>
              <a:rPr lang="pt-BR" sz="3200" b="1" dirty="0" err="1" smtClean="0">
                <a:solidFill>
                  <a:srgbClr val="FF6600"/>
                </a:solidFill>
                <a:hlinkClick r:id="rId3" action="ppaction://hlinkfile"/>
              </a:rPr>
              <a:t>Extraordinario</a:t>
            </a:r>
            <a:r>
              <a:rPr lang="pt-BR" sz="3200" b="1" dirty="0" smtClean="0">
                <a:solidFill>
                  <a:srgbClr val="FF6600"/>
                </a:solidFill>
                <a:hlinkClick r:id="rId3" action="ppaction://hlinkfile"/>
              </a:rPr>
              <a:t> </a:t>
            </a:r>
            <a:r>
              <a:rPr lang="pt-BR" sz="3200" b="1" dirty="0">
                <a:solidFill>
                  <a:srgbClr val="FF6600"/>
                </a:solidFill>
                <a:hlinkClick r:id="rId3" action="ppaction://hlinkfile"/>
              </a:rPr>
              <a:t>d</a:t>
            </a:r>
            <a:r>
              <a:rPr lang="pt-BR" sz="3200" b="1" dirty="0" smtClean="0">
                <a:solidFill>
                  <a:srgbClr val="FF6600"/>
                </a:solidFill>
                <a:hlinkClick r:id="rId3" action="ppaction://hlinkfile"/>
              </a:rPr>
              <a:t>e </a:t>
            </a:r>
            <a:r>
              <a:rPr lang="pt-BR" sz="3200" b="1" dirty="0" err="1" smtClean="0">
                <a:solidFill>
                  <a:srgbClr val="FF6600"/>
                </a:solidFill>
                <a:hlinkClick r:id="rId3" action="ppaction://hlinkfile"/>
              </a:rPr>
              <a:t>la</a:t>
            </a:r>
            <a:r>
              <a:rPr lang="pt-BR" sz="3200" b="1" dirty="0" smtClean="0">
                <a:solidFill>
                  <a:srgbClr val="FF6600"/>
                </a:solidFill>
                <a:hlinkClick r:id="rId3" action="ppaction://hlinkfile"/>
              </a:rPr>
              <a:t> ESO </a:t>
            </a:r>
            <a:r>
              <a:rPr lang="pt-BR" sz="3200" b="1" dirty="0" err="1" smtClean="0">
                <a:solidFill>
                  <a:srgbClr val="FF6600"/>
                </a:solidFill>
                <a:hlinkClick r:id="rId3" action="ppaction://hlinkfile"/>
              </a:rPr>
              <a:t>en</a:t>
            </a:r>
            <a:r>
              <a:rPr lang="pt-BR" sz="3200" b="1" dirty="0" smtClean="0">
                <a:solidFill>
                  <a:srgbClr val="FF6600"/>
                </a:solidFill>
                <a:hlinkClick r:id="rId3" action="ppaction://hlinkfile"/>
              </a:rPr>
              <a:t> </a:t>
            </a:r>
            <a:r>
              <a:rPr lang="pt-BR" sz="3200" b="1" dirty="0" err="1" smtClean="0">
                <a:solidFill>
                  <a:srgbClr val="FF6600"/>
                </a:solidFill>
                <a:hlinkClick r:id="rId3" action="ppaction://hlinkfile"/>
              </a:rPr>
              <a:t>rendimiento</a:t>
            </a:r>
            <a:r>
              <a:rPr lang="pt-BR" sz="3200" b="1" dirty="0" smtClean="0">
                <a:solidFill>
                  <a:srgbClr val="FF6600"/>
                </a:solidFill>
                <a:hlinkClick r:id="rId3" action="ppaction://hlinkfile"/>
              </a:rPr>
              <a:t> académico. Ano 2012/13</a:t>
            </a:r>
            <a:endParaRPr lang="pt-BR" sz="3200" b="1" dirty="0" smtClean="0">
              <a:solidFill>
                <a:srgbClr val="FF6600"/>
              </a:solidFill>
            </a:endParaRPr>
          </a:p>
          <a:p>
            <a:pPr algn="r"/>
            <a:r>
              <a:rPr lang="pt-BR" sz="3200" dirty="0" smtClean="0">
                <a:solidFill>
                  <a:srgbClr val="FF6600"/>
                </a:solidFill>
              </a:rPr>
              <a:t> Segunda </a:t>
            </a:r>
            <a:r>
              <a:rPr lang="pt-BR" sz="3200" dirty="0" err="1" smtClean="0">
                <a:solidFill>
                  <a:srgbClr val="FF6600"/>
                </a:solidFill>
              </a:rPr>
              <a:t>mejor</a:t>
            </a:r>
            <a:r>
              <a:rPr lang="pt-BR" sz="3200" dirty="0" smtClean="0">
                <a:solidFill>
                  <a:srgbClr val="FF6600"/>
                </a:solidFill>
              </a:rPr>
              <a:t> nota de </a:t>
            </a:r>
            <a:r>
              <a:rPr lang="pt-BR" sz="3200" dirty="0" err="1" smtClean="0">
                <a:solidFill>
                  <a:srgbClr val="FF6600"/>
                </a:solidFill>
              </a:rPr>
              <a:t>Galicia</a:t>
            </a:r>
            <a:r>
              <a:rPr lang="pt-BR" sz="3200" dirty="0" smtClean="0">
                <a:solidFill>
                  <a:srgbClr val="FF6600"/>
                </a:solidFill>
              </a:rPr>
              <a:t>.</a:t>
            </a:r>
          </a:p>
          <a:p>
            <a:pPr algn="r"/>
            <a:r>
              <a:rPr lang="pt-BR" sz="3200" b="1" dirty="0" err="1" smtClean="0">
                <a:solidFill>
                  <a:srgbClr val="00B0F0"/>
                </a:solidFill>
              </a:rPr>
              <a:t>Medalla</a:t>
            </a:r>
            <a:r>
              <a:rPr lang="pt-BR" sz="3200" b="1" dirty="0" smtClean="0">
                <a:solidFill>
                  <a:srgbClr val="00B0F0"/>
                </a:solidFill>
              </a:rPr>
              <a:t> de Oro Olimpíada de Física. </a:t>
            </a:r>
            <a:r>
              <a:rPr lang="pt-BR" sz="3200" b="1" dirty="0" err="1" smtClean="0">
                <a:solidFill>
                  <a:srgbClr val="00B0F0"/>
                </a:solidFill>
              </a:rPr>
              <a:t>Año</a:t>
            </a:r>
            <a:r>
              <a:rPr lang="pt-BR" sz="3200" b="1" dirty="0" smtClean="0">
                <a:solidFill>
                  <a:srgbClr val="00B0F0"/>
                </a:solidFill>
              </a:rPr>
              <a:t> 2013/134</a:t>
            </a:r>
          </a:p>
          <a:p>
            <a:pPr algn="r"/>
            <a:endParaRPr lang="pt-BR" dirty="0">
              <a:solidFill>
                <a:srgbClr val="00B0F0"/>
              </a:solidFill>
            </a:endParaRPr>
          </a:p>
        </p:txBody>
      </p:sp>
      <p:pic>
        <p:nvPicPr>
          <p:cNvPr id="212994" name="Picture 2" descr="http://t1.gstatic.com/images?q=tbn:ANd9GcSjVEmBIQmCpjU_NPZXOme20V55PxDZbOZioY_NaHQfnlTqTRsX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1071546"/>
            <a:ext cx="5833442" cy="3500067"/>
          </a:xfrm>
          <a:prstGeom prst="rect">
            <a:avLst/>
          </a:prstGeom>
          <a:noFill/>
        </p:spPr>
      </p:pic>
      <p:sp>
        <p:nvSpPr>
          <p:cNvPr id="15" name="2 Marcador de contenido"/>
          <p:cNvSpPr txBox="1">
            <a:spLocks/>
          </p:cNvSpPr>
          <p:nvPr/>
        </p:nvSpPr>
        <p:spPr>
          <a:xfrm>
            <a:off x="3635896" y="217000"/>
            <a:ext cx="4680520" cy="50365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 2" charset="2"/>
              <a:buNone/>
            </a:pPr>
            <a:r>
              <a:rPr lang="gl-ES" sz="2400" b="1" cap="small" spc="150" dirty="0" smtClean="0">
                <a:ln w="0"/>
                <a:gradFill>
                  <a:gsLst>
                    <a:gs pos="43000">
                      <a:srgbClr val="FFC000"/>
                    </a:gs>
                    <a:gs pos="32000">
                      <a:srgbClr val="FFCC00"/>
                    </a:gs>
                    <a:gs pos="52000">
                      <a:srgbClr val="FF6600"/>
                    </a:gs>
                    <a:gs pos="86000">
                      <a:srgbClr val="FFCC00"/>
                    </a:gs>
                  </a:gsLst>
                  <a:lin ang="5400000" scaled="1"/>
                </a:gradFill>
                <a:effectLst>
                  <a:glow rad="520700">
                    <a:schemeClr val="accent4">
                      <a:satMod val="175000"/>
                      <a:alpha val="34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</a:rPr>
              <a:t>ÉXITOS  DE LOS  ALUMNOS.</a:t>
            </a:r>
            <a:endParaRPr lang="es-CO" sz="2400" b="1" cap="small" spc="150" dirty="0">
              <a:ln w="0"/>
              <a:gradFill>
                <a:gsLst>
                  <a:gs pos="43000">
                    <a:srgbClr val="FFC000"/>
                  </a:gs>
                  <a:gs pos="32000">
                    <a:srgbClr val="FFCC00"/>
                  </a:gs>
                  <a:gs pos="52000">
                    <a:srgbClr val="FF6600"/>
                  </a:gs>
                  <a:gs pos="86000">
                    <a:srgbClr val="FFCC00"/>
                  </a:gs>
                </a:gsLst>
                <a:lin ang="5400000" scaled="1"/>
              </a:gradFill>
              <a:effectLst>
                <a:glow rad="520700">
                  <a:schemeClr val="accent4">
                    <a:satMod val="175000"/>
                    <a:alpha val="34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zarra">
  <a:themeElements>
    <a:clrScheme name="Amari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zarr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FF747C5C-A8E8-4833-9E55-3D08FE4E487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19289</TotalTime>
  <Words>1653</Words>
  <Application>Microsoft Office PowerPoint</Application>
  <PresentationFormat>Presentación en pantalla (4:3)</PresentationFormat>
  <Paragraphs>681</Paragraphs>
  <Slides>107</Slides>
  <Notes>7</Notes>
  <HiddenSlides>0</HiddenSlides>
  <MMClips>2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107</vt:i4>
      </vt:variant>
      <vt:variant>
        <vt:lpstr>Presentaciones personalizadas</vt:lpstr>
      </vt:variant>
      <vt:variant>
        <vt:i4>1</vt:i4>
      </vt:variant>
    </vt:vector>
  </HeadingPairs>
  <TitlesOfParts>
    <vt:vector size="115" baseType="lpstr">
      <vt:lpstr>Arial</vt:lpstr>
      <vt:lpstr>Calibri</vt:lpstr>
      <vt:lpstr>Corbel</vt:lpstr>
      <vt:lpstr>Times New Roman</vt:lpstr>
      <vt:lpstr>Trebuchet MS</vt:lpstr>
      <vt:lpstr>Wingdings 2</vt:lpstr>
      <vt:lpstr>Pizarra</vt:lpstr>
      <vt:lpstr>Presentación de PowerPoint</vt:lpstr>
      <vt:lpstr>    Picasso  Espacios de formación: El Instituto  Eusebio da Guarda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personalizada 1</vt:lpstr>
    </vt:vector>
  </TitlesOfParts>
  <Company>Windows uE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WinuE</dc:creator>
  <cp:lastModifiedBy>Full name</cp:lastModifiedBy>
  <cp:revision>687</cp:revision>
  <cp:lastPrinted>2015-04-28T18:20:51Z</cp:lastPrinted>
  <dcterms:created xsi:type="dcterms:W3CDTF">2009-02-23T00:27:40Z</dcterms:created>
  <dcterms:modified xsi:type="dcterms:W3CDTF">2015-04-28T18:23:33Z</dcterms:modified>
</cp:coreProperties>
</file>